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58" r:id="rId2"/>
    <p:sldId id="264" r:id="rId3"/>
    <p:sldId id="271" r:id="rId4"/>
    <p:sldId id="272" r:id="rId5"/>
    <p:sldId id="273" r:id="rId6"/>
    <p:sldId id="274" r:id="rId7"/>
    <p:sldId id="275" r:id="rId8"/>
    <p:sldId id="276" r:id="rId9"/>
    <p:sldId id="277" r:id="rId10"/>
    <p:sldId id="278" r:id="rId11"/>
    <p:sldId id="279" r:id="rId12"/>
    <p:sldId id="280" r:id="rId13"/>
    <p:sldId id="267" r:id="rId14"/>
  </p:sldIdLst>
  <p:sldSz cx="9144000" cy="6858000" type="screen4x3"/>
  <p:notesSz cx="6858000" cy="9144000"/>
  <p:embeddedFontLst>
    <p:embeddedFont>
      <p:font typeface="Twinkl" panose="020B0604020202020204" charset="0"/>
      <p:regular r:id="rId17"/>
      <p:bold r:id="rId18"/>
    </p:embeddedFont>
    <p:embeddedFont>
      <p:font typeface="Sassoon Infant Rg" panose="02000503030000020003" charset="0"/>
      <p:regular r:id="rId19"/>
      <p:bold r:id="rId20"/>
    </p:embeddedFont>
    <p:embeddedFont>
      <p:font typeface="Calibri" panose="020F0502020204030204" pitchFamily="34" charset="0"/>
      <p:regular r:id="rId21"/>
      <p:bold r:id="rId22"/>
      <p:italic r:id="rId23"/>
      <p:boldItalic r:id="rId24"/>
    </p:embeddedFont>
    <p:embeddedFont>
      <p:font typeface="Twinkl SemiBold" charset="0"/>
      <p:bold r:id="rId25"/>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5">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5B0"/>
    <a:srgbClr val="87BD34"/>
    <a:srgbClr val="FFFF00"/>
    <a:srgbClr val="E6C734"/>
    <a:srgbClr val="F8BC92"/>
    <a:srgbClr val="CEDF98"/>
    <a:srgbClr val="E84D15"/>
    <a:srgbClr val="6993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4" d="100"/>
          <a:sy n="74" d="100"/>
        </p:scale>
        <p:origin x="1248" y="66"/>
      </p:cViewPr>
      <p:guideLst>
        <p:guide orient="horz" pos="2160"/>
        <p:guide pos="2880"/>
        <p:guide pos="385"/>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D17EF08-EF23-4B7D-BB83-B8E887910BFA}" type="datetimeFigureOut">
              <a:rPr lang="en-GB"/>
              <a:pPr>
                <a:defRPr/>
              </a:pPr>
              <a:t>08/03/2021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F6699ACC-3657-4986-AB97-9383B042F24F}" type="slidenum">
              <a:rPr lang="en-GB" altLang="en-US"/>
              <a:pPr/>
              <a:t>‹#›</a:t>
            </a:fld>
            <a:endParaRPr lang="en-GB" altLang="en-US"/>
          </a:p>
        </p:txBody>
      </p:sp>
    </p:spTree>
    <p:extLst>
      <p:ext uri="{BB962C8B-B14F-4D97-AF65-F5344CB8AC3E}">
        <p14:creationId xmlns:p14="http://schemas.microsoft.com/office/powerpoint/2010/main" val="3287781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152827A-7720-4D80-B6EF-AE3071D03ADF}" type="datetimeFigureOut">
              <a:rPr lang="en-GB"/>
              <a:pPr>
                <a:defRPr/>
              </a:pPr>
              <a:t>08/03/2021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1C28F2D-4942-4D5C-81BC-6D4C075EE62F}" type="slidenum">
              <a:rPr lang="en-GB" altLang="en-US"/>
              <a:pPr/>
              <a:t>‹#›</a:t>
            </a:fld>
            <a:endParaRPr lang="en-GB" altLang="en-US"/>
          </a:p>
        </p:txBody>
      </p:sp>
    </p:spTree>
    <p:extLst>
      <p:ext uri="{BB962C8B-B14F-4D97-AF65-F5344CB8AC3E}">
        <p14:creationId xmlns:p14="http://schemas.microsoft.com/office/powerpoint/2010/main" val="22901641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p:cNvPr>
          <p:cNvSpPr/>
          <p:nvPr userDrawn="1"/>
        </p:nvSpPr>
        <p:spPr>
          <a:xfrm>
            <a:off x="7532914" y="5856514"/>
            <a:ext cx="1436915" cy="100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0505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647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076606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3"/>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53729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p:cNvPr>
          <p:cNvSpPr/>
          <p:nvPr userDrawn="1"/>
        </p:nvSpPr>
        <p:spPr>
          <a:xfrm>
            <a:off x="7521802" y="5856514"/>
            <a:ext cx="1436915" cy="100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0814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9425"/>
            <a:ext cx="8220075" cy="993775"/>
          </a:xfrm>
        </p:spPr>
        <p:txBody>
          <a:bodyPr rtlCol="0"/>
          <a:lstStyle/>
          <a:p>
            <a:pPr eaLnBrk="1" fontAlgn="auto" hangingPunct="1">
              <a:spcAft>
                <a:spcPts val="0"/>
              </a:spcAft>
              <a:defRPr/>
            </a:pPr>
            <a:r>
              <a:rPr lang="en-GB" altLang="en-US" dirty="0">
                <a:solidFill>
                  <a:schemeClr val="accent5">
                    <a:lumMod val="75000"/>
                  </a:schemeClr>
                </a:solidFill>
                <a:latin typeface="Twinkl" pitchFamily="2" charset="0"/>
              </a:rPr>
              <a:t>Adverbs </a:t>
            </a:r>
            <a:r>
              <a:rPr lang="en-GB" altLang="en-US" dirty="0">
                <a:solidFill>
                  <a:schemeClr val="tx1"/>
                </a:solidFill>
                <a:latin typeface="Twinkl" pitchFamily="2" charset="0"/>
              </a:rPr>
              <a:t>Quick Quiz</a:t>
            </a:r>
            <a:endParaRPr lang="en-GB" dirty="0"/>
          </a:p>
        </p:txBody>
      </p:sp>
      <p:sp>
        <p:nvSpPr>
          <p:cNvPr id="17411" name="Rectangle 2"/>
          <p:cNvSpPr>
            <a:spLocks noChangeArrowheads="1"/>
          </p:cNvSpPr>
          <p:nvPr/>
        </p:nvSpPr>
        <p:spPr bwMode="auto">
          <a:xfrm>
            <a:off x="1138238" y="1473200"/>
            <a:ext cx="6858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dirty="0">
                <a:solidFill>
                  <a:schemeClr val="tx1"/>
                </a:solidFill>
              </a:rPr>
              <a:t>Take a quiz to see if you are an expert! </a:t>
            </a:r>
          </a:p>
          <a:p>
            <a:pPr algn="ctr" eaLnBrk="1" hangingPunct="1">
              <a:lnSpc>
                <a:spcPct val="100000"/>
              </a:lnSpc>
              <a:spcBef>
                <a:spcPct val="0"/>
              </a:spcBef>
              <a:buFontTx/>
              <a:buNone/>
            </a:pPr>
            <a:r>
              <a:rPr lang="en-GB" altLang="en-US" sz="2400" b="1" dirty="0">
                <a:solidFill>
                  <a:schemeClr val="tx1"/>
                </a:solidFill>
              </a:rPr>
              <a:t>Which word is the adverb in this sentence?</a:t>
            </a:r>
          </a:p>
        </p:txBody>
      </p:sp>
      <p:pic>
        <p:nvPicPr>
          <p:cNvPr id="17412" name="Picture 3"/>
          <p:cNvPicPr>
            <a:picLocks noChangeAspect="1"/>
          </p:cNvPicPr>
          <p:nvPr/>
        </p:nvPicPr>
        <p:blipFill>
          <a:blip r:embed="rId2">
            <a:extLst>
              <a:ext uri="{28A0092B-C50C-407E-A947-70E740481C1C}">
                <a14:useLocalDpi xmlns:a14="http://schemas.microsoft.com/office/drawing/2010/main" val="0"/>
              </a:ext>
            </a:extLst>
          </a:blip>
          <a:srcRect l="34882" t="10451" r="25877" b="8829"/>
          <a:stretch>
            <a:fillRect/>
          </a:stretch>
        </p:blipFill>
        <p:spPr bwMode="auto">
          <a:xfrm>
            <a:off x="4200525" y="2382838"/>
            <a:ext cx="7620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4"/>
          <p:cNvSpPr>
            <a:spLocks noChangeArrowheads="1"/>
          </p:cNvSpPr>
          <p:nvPr/>
        </p:nvSpPr>
        <p:spPr bwMode="auto">
          <a:xfrm>
            <a:off x="1246188" y="4738688"/>
            <a:ext cx="665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rgbClr val="0070C0"/>
                </a:solidFill>
              </a:rPr>
              <a:t>It is important to apply sun cream regularly on sunny days. </a:t>
            </a:r>
          </a:p>
        </p:txBody>
      </p:sp>
      <p:sp>
        <p:nvSpPr>
          <p:cNvPr id="6" name="Rounded Rectangle 5"/>
          <p:cNvSpPr/>
          <p:nvPr/>
        </p:nvSpPr>
        <p:spPr>
          <a:xfrm>
            <a:off x="1138238" y="5418138"/>
            <a:ext cx="2001837" cy="676275"/>
          </a:xfrm>
          <a:prstGeom prst="roundRect">
            <a:avLst/>
          </a:prstGeom>
          <a:solidFill>
            <a:srgbClr val="4DB1E2"/>
          </a:solidFill>
          <a:ln w="38100">
            <a:solidFill>
              <a:srgbClr val="AFDE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important</a:t>
            </a:r>
          </a:p>
        </p:txBody>
      </p:sp>
      <p:sp>
        <p:nvSpPr>
          <p:cNvPr id="7" name="Rounded Rectangle 6"/>
          <p:cNvSpPr/>
          <p:nvPr/>
        </p:nvSpPr>
        <p:spPr>
          <a:xfrm>
            <a:off x="3581400" y="5418138"/>
            <a:ext cx="2000250" cy="676275"/>
          </a:xfrm>
          <a:prstGeom prst="roundRect">
            <a:avLst/>
          </a:prstGeom>
          <a:solidFill>
            <a:srgbClr val="4DB1E2"/>
          </a:solidFill>
          <a:ln w="38100">
            <a:solidFill>
              <a:srgbClr val="AFDE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regularly</a:t>
            </a:r>
          </a:p>
        </p:txBody>
      </p:sp>
      <p:sp>
        <p:nvSpPr>
          <p:cNvPr id="8" name="Rounded Rectangle 7"/>
          <p:cNvSpPr/>
          <p:nvPr/>
        </p:nvSpPr>
        <p:spPr>
          <a:xfrm>
            <a:off x="6022975" y="5418138"/>
            <a:ext cx="2001838" cy="676275"/>
          </a:xfrm>
          <a:prstGeom prst="roundRect">
            <a:avLst/>
          </a:prstGeom>
          <a:solidFill>
            <a:srgbClr val="4DB1E2"/>
          </a:solidFill>
          <a:ln w="38100">
            <a:solidFill>
              <a:srgbClr val="AFDE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apply</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50" fill="hold"/>
                                        <p:tgtEl>
                                          <p:spTgt spid="6"/>
                                        </p:tgtEl>
                                        <p:attrNameLst>
                                          <p:attrName>fillcolor</p:attrName>
                                        </p:attrNameLst>
                                      </p:cBhvr>
                                      <p:to>
                                        <a:srgbClr val="C00000"/>
                                      </p:to>
                                    </p:animClr>
                                    <p:set>
                                      <p:cBhvr>
                                        <p:cTn id="7" dur="250" fill="hold"/>
                                        <p:tgtEl>
                                          <p:spTgt spid="6"/>
                                        </p:tgtEl>
                                        <p:attrNameLst>
                                          <p:attrName>fill.type</p:attrName>
                                        </p:attrNameLst>
                                      </p:cBhvr>
                                      <p:to>
                                        <p:strVal val="solid"/>
                                      </p:to>
                                    </p:set>
                                    <p:set>
                                      <p:cBhvr>
                                        <p:cTn id="8"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mph" presetSubtype="2" fill="hold" nodeType="clickEffect">
                                  <p:stCondLst>
                                    <p:cond delay="0"/>
                                  </p:stCondLst>
                                  <p:childTnLst>
                                    <p:animClr clrSpc="rgb" dir="cw">
                                      <p:cBhvr>
                                        <p:cTn id="13" dur="250" fill="hold"/>
                                        <p:tgtEl>
                                          <p:spTgt spid="7"/>
                                        </p:tgtEl>
                                        <p:attrNameLst>
                                          <p:attrName>fillcolor</p:attrName>
                                        </p:attrNameLst>
                                      </p:cBhvr>
                                      <p:to>
                                        <a:srgbClr val="79AD42"/>
                                      </p:to>
                                    </p:animClr>
                                    <p:set>
                                      <p:cBhvr>
                                        <p:cTn id="14" dur="250" fill="hold"/>
                                        <p:tgtEl>
                                          <p:spTgt spid="7"/>
                                        </p:tgtEl>
                                        <p:attrNameLst>
                                          <p:attrName>fill.type</p:attrName>
                                        </p:attrNameLst>
                                      </p:cBhvr>
                                      <p:to>
                                        <p:strVal val="solid"/>
                                      </p:to>
                                    </p:set>
                                    <p:set>
                                      <p:cBhvr>
                                        <p:cTn id="15"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emph" presetSubtype="2" fill="hold" nodeType="clickEffect">
                                  <p:stCondLst>
                                    <p:cond delay="0"/>
                                  </p:stCondLst>
                                  <p:childTnLst>
                                    <p:animClr clrSpc="rgb" dir="cw">
                                      <p:cBhvr>
                                        <p:cTn id="20" dur="250" fill="hold"/>
                                        <p:tgtEl>
                                          <p:spTgt spid="8"/>
                                        </p:tgtEl>
                                        <p:attrNameLst>
                                          <p:attrName>fillcolor</p:attrName>
                                        </p:attrNameLst>
                                      </p:cBhvr>
                                      <p:to>
                                        <a:srgbClr val="C00000"/>
                                      </p:to>
                                    </p:animClr>
                                    <p:set>
                                      <p:cBhvr>
                                        <p:cTn id="21" dur="250" fill="hold"/>
                                        <p:tgtEl>
                                          <p:spTgt spid="8"/>
                                        </p:tgtEl>
                                        <p:attrNameLst>
                                          <p:attrName>fill.type</p:attrName>
                                        </p:attrNameLst>
                                      </p:cBhvr>
                                      <p:to>
                                        <p:strVal val="solid"/>
                                      </p:to>
                                    </p:set>
                                    <p:set>
                                      <p:cBhvr>
                                        <p:cTn id="22"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9425"/>
            <a:ext cx="8220075" cy="993775"/>
          </a:xfrm>
        </p:spPr>
        <p:txBody>
          <a:bodyPr rtlCol="0"/>
          <a:lstStyle/>
          <a:p>
            <a:pPr eaLnBrk="1" fontAlgn="auto" hangingPunct="1">
              <a:spcAft>
                <a:spcPts val="0"/>
              </a:spcAft>
              <a:defRPr/>
            </a:pPr>
            <a:r>
              <a:rPr lang="en-GB" altLang="en-US" dirty="0">
                <a:solidFill>
                  <a:schemeClr val="accent5">
                    <a:lumMod val="75000"/>
                  </a:schemeClr>
                </a:solidFill>
                <a:latin typeface="Twinkl" pitchFamily="2" charset="0"/>
              </a:rPr>
              <a:t>Adverbs </a:t>
            </a:r>
            <a:r>
              <a:rPr lang="en-GB" altLang="en-US" dirty="0">
                <a:solidFill>
                  <a:schemeClr val="tx1"/>
                </a:solidFill>
                <a:latin typeface="Twinkl" pitchFamily="2" charset="0"/>
              </a:rPr>
              <a:t>Quick Quiz</a:t>
            </a:r>
            <a:endParaRPr lang="en-GB" dirty="0"/>
          </a:p>
        </p:txBody>
      </p:sp>
      <p:sp>
        <p:nvSpPr>
          <p:cNvPr id="18435" name="Rectangle 2"/>
          <p:cNvSpPr>
            <a:spLocks noChangeArrowheads="1"/>
          </p:cNvSpPr>
          <p:nvPr/>
        </p:nvSpPr>
        <p:spPr bwMode="auto">
          <a:xfrm>
            <a:off x="1138238" y="1473200"/>
            <a:ext cx="6858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rPr>
              <a:t>Take a quiz to see if you are an expert! </a:t>
            </a:r>
          </a:p>
          <a:p>
            <a:pPr algn="ctr" eaLnBrk="1" hangingPunct="1">
              <a:lnSpc>
                <a:spcPct val="100000"/>
              </a:lnSpc>
              <a:spcBef>
                <a:spcPct val="0"/>
              </a:spcBef>
              <a:buFontTx/>
              <a:buNone/>
            </a:pPr>
            <a:r>
              <a:rPr lang="en-GB" altLang="en-US" sz="2400" b="1">
                <a:solidFill>
                  <a:schemeClr val="tx1"/>
                </a:solidFill>
              </a:rPr>
              <a:t>Which word is the adverb in this sentence?</a:t>
            </a:r>
          </a:p>
        </p:txBody>
      </p:sp>
      <p:sp>
        <p:nvSpPr>
          <p:cNvPr id="18436" name="Rectangle 4"/>
          <p:cNvSpPr>
            <a:spLocks noChangeArrowheads="1"/>
          </p:cNvSpPr>
          <p:nvPr/>
        </p:nvSpPr>
        <p:spPr bwMode="auto">
          <a:xfrm>
            <a:off x="1246188" y="4738688"/>
            <a:ext cx="665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rgbClr val="0070C0"/>
                </a:solidFill>
              </a:rPr>
              <a:t>Brown bears are usually found in Canadian forests. </a:t>
            </a:r>
          </a:p>
        </p:txBody>
      </p:sp>
      <p:sp>
        <p:nvSpPr>
          <p:cNvPr id="6" name="Rounded Rectangle 5"/>
          <p:cNvSpPr/>
          <p:nvPr/>
        </p:nvSpPr>
        <p:spPr>
          <a:xfrm>
            <a:off x="1138238" y="5418138"/>
            <a:ext cx="2001837" cy="676275"/>
          </a:xfrm>
          <a:prstGeom prst="roundRect">
            <a:avLst/>
          </a:prstGeom>
          <a:solidFill>
            <a:srgbClr val="4DB1E2"/>
          </a:solidFill>
          <a:ln w="38100">
            <a:solidFill>
              <a:srgbClr val="AFDE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found</a:t>
            </a:r>
          </a:p>
        </p:txBody>
      </p:sp>
      <p:sp>
        <p:nvSpPr>
          <p:cNvPr id="7" name="Rounded Rectangle 6"/>
          <p:cNvSpPr/>
          <p:nvPr/>
        </p:nvSpPr>
        <p:spPr>
          <a:xfrm>
            <a:off x="6024563" y="5418138"/>
            <a:ext cx="2000250" cy="676275"/>
          </a:xfrm>
          <a:prstGeom prst="roundRect">
            <a:avLst/>
          </a:prstGeom>
          <a:solidFill>
            <a:srgbClr val="4DB1E2"/>
          </a:solidFill>
          <a:ln w="38100">
            <a:solidFill>
              <a:srgbClr val="AFDE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usually</a:t>
            </a:r>
          </a:p>
        </p:txBody>
      </p:sp>
      <p:sp>
        <p:nvSpPr>
          <p:cNvPr id="8" name="Rounded Rectangle 7"/>
          <p:cNvSpPr/>
          <p:nvPr/>
        </p:nvSpPr>
        <p:spPr>
          <a:xfrm>
            <a:off x="3581400" y="5418138"/>
            <a:ext cx="2001838" cy="676275"/>
          </a:xfrm>
          <a:prstGeom prst="roundRect">
            <a:avLst/>
          </a:prstGeom>
          <a:solidFill>
            <a:srgbClr val="4DB1E2"/>
          </a:solidFill>
          <a:ln w="38100">
            <a:solidFill>
              <a:srgbClr val="AFDE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brown</a:t>
            </a:r>
          </a:p>
        </p:txBody>
      </p:sp>
      <p:pic>
        <p:nvPicPr>
          <p:cNvPr id="18440"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03650" y="2592388"/>
            <a:ext cx="1557338"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50" fill="hold"/>
                                        <p:tgtEl>
                                          <p:spTgt spid="6"/>
                                        </p:tgtEl>
                                        <p:attrNameLst>
                                          <p:attrName>fillcolor</p:attrName>
                                        </p:attrNameLst>
                                      </p:cBhvr>
                                      <p:to>
                                        <a:srgbClr val="C00000"/>
                                      </p:to>
                                    </p:animClr>
                                    <p:set>
                                      <p:cBhvr>
                                        <p:cTn id="7" dur="250" fill="hold"/>
                                        <p:tgtEl>
                                          <p:spTgt spid="6"/>
                                        </p:tgtEl>
                                        <p:attrNameLst>
                                          <p:attrName>fill.type</p:attrName>
                                        </p:attrNameLst>
                                      </p:cBhvr>
                                      <p:to>
                                        <p:strVal val="solid"/>
                                      </p:to>
                                    </p:set>
                                    <p:set>
                                      <p:cBhvr>
                                        <p:cTn id="8"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mph" presetSubtype="2" fill="hold" nodeType="clickEffect">
                                  <p:stCondLst>
                                    <p:cond delay="0"/>
                                  </p:stCondLst>
                                  <p:childTnLst>
                                    <p:animClr clrSpc="rgb" dir="cw">
                                      <p:cBhvr>
                                        <p:cTn id="13" dur="250" fill="hold"/>
                                        <p:tgtEl>
                                          <p:spTgt spid="7"/>
                                        </p:tgtEl>
                                        <p:attrNameLst>
                                          <p:attrName>fillcolor</p:attrName>
                                        </p:attrNameLst>
                                      </p:cBhvr>
                                      <p:to>
                                        <a:srgbClr val="79AD42"/>
                                      </p:to>
                                    </p:animClr>
                                    <p:set>
                                      <p:cBhvr>
                                        <p:cTn id="14" dur="250" fill="hold"/>
                                        <p:tgtEl>
                                          <p:spTgt spid="7"/>
                                        </p:tgtEl>
                                        <p:attrNameLst>
                                          <p:attrName>fill.type</p:attrName>
                                        </p:attrNameLst>
                                      </p:cBhvr>
                                      <p:to>
                                        <p:strVal val="solid"/>
                                      </p:to>
                                    </p:set>
                                    <p:set>
                                      <p:cBhvr>
                                        <p:cTn id="15"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emph" presetSubtype="2" fill="hold" nodeType="clickEffect">
                                  <p:stCondLst>
                                    <p:cond delay="0"/>
                                  </p:stCondLst>
                                  <p:childTnLst>
                                    <p:animClr clrSpc="rgb" dir="cw">
                                      <p:cBhvr>
                                        <p:cTn id="20" dur="250" fill="hold"/>
                                        <p:tgtEl>
                                          <p:spTgt spid="8"/>
                                        </p:tgtEl>
                                        <p:attrNameLst>
                                          <p:attrName>fillcolor</p:attrName>
                                        </p:attrNameLst>
                                      </p:cBhvr>
                                      <p:to>
                                        <a:srgbClr val="C00000"/>
                                      </p:to>
                                    </p:animClr>
                                    <p:set>
                                      <p:cBhvr>
                                        <p:cTn id="21" dur="250" fill="hold"/>
                                        <p:tgtEl>
                                          <p:spTgt spid="8"/>
                                        </p:tgtEl>
                                        <p:attrNameLst>
                                          <p:attrName>fill.type</p:attrName>
                                        </p:attrNameLst>
                                      </p:cBhvr>
                                      <p:to>
                                        <p:strVal val="solid"/>
                                      </p:to>
                                    </p:set>
                                    <p:set>
                                      <p:cBhvr>
                                        <p:cTn id="22"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9425"/>
            <a:ext cx="8220075" cy="993775"/>
          </a:xfrm>
        </p:spPr>
        <p:txBody>
          <a:bodyPr rtlCol="0"/>
          <a:lstStyle/>
          <a:p>
            <a:pPr eaLnBrk="1" fontAlgn="auto" hangingPunct="1">
              <a:spcAft>
                <a:spcPts val="0"/>
              </a:spcAft>
              <a:defRPr/>
            </a:pPr>
            <a:r>
              <a:rPr lang="en-GB" altLang="en-US" dirty="0">
                <a:solidFill>
                  <a:schemeClr val="accent5">
                    <a:lumMod val="75000"/>
                  </a:schemeClr>
                </a:solidFill>
                <a:latin typeface="Twinkl" pitchFamily="2" charset="0"/>
              </a:rPr>
              <a:t>Adverbs </a:t>
            </a:r>
            <a:r>
              <a:rPr lang="en-GB" altLang="en-US" dirty="0">
                <a:solidFill>
                  <a:schemeClr val="tx1"/>
                </a:solidFill>
                <a:latin typeface="Twinkl" pitchFamily="2" charset="0"/>
              </a:rPr>
              <a:t>Quick Quiz</a:t>
            </a:r>
            <a:endParaRPr lang="en-GB" dirty="0"/>
          </a:p>
        </p:txBody>
      </p:sp>
      <p:sp>
        <p:nvSpPr>
          <p:cNvPr id="8" name="Rounded Rectangle 7"/>
          <p:cNvSpPr/>
          <p:nvPr/>
        </p:nvSpPr>
        <p:spPr>
          <a:xfrm>
            <a:off x="1138238" y="5418138"/>
            <a:ext cx="2001837" cy="676275"/>
          </a:xfrm>
          <a:prstGeom prst="roundRect">
            <a:avLst/>
          </a:prstGeom>
          <a:solidFill>
            <a:srgbClr val="4DB1E2"/>
          </a:solidFill>
          <a:ln w="38100">
            <a:solidFill>
              <a:srgbClr val="AFDE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inquisitively</a:t>
            </a:r>
          </a:p>
        </p:txBody>
      </p:sp>
      <p:sp>
        <p:nvSpPr>
          <p:cNvPr id="19460" name="Rectangle 2"/>
          <p:cNvSpPr>
            <a:spLocks noChangeArrowheads="1"/>
          </p:cNvSpPr>
          <p:nvPr/>
        </p:nvSpPr>
        <p:spPr bwMode="auto">
          <a:xfrm>
            <a:off x="1138238" y="1473200"/>
            <a:ext cx="6858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rPr>
              <a:t>Take a quiz to see if you are an expert! </a:t>
            </a:r>
          </a:p>
          <a:p>
            <a:pPr algn="ctr" eaLnBrk="1" hangingPunct="1">
              <a:lnSpc>
                <a:spcPct val="100000"/>
              </a:lnSpc>
              <a:spcBef>
                <a:spcPct val="0"/>
              </a:spcBef>
              <a:buFontTx/>
              <a:buNone/>
            </a:pPr>
            <a:r>
              <a:rPr lang="en-GB" altLang="en-US" sz="2400" b="1">
                <a:solidFill>
                  <a:schemeClr val="tx1"/>
                </a:solidFill>
              </a:rPr>
              <a:t>Which word is the adverb in this sentence?</a:t>
            </a:r>
          </a:p>
        </p:txBody>
      </p:sp>
      <p:sp>
        <p:nvSpPr>
          <p:cNvPr id="19461" name="Rectangle 4"/>
          <p:cNvSpPr>
            <a:spLocks noChangeArrowheads="1"/>
          </p:cNvSpPr>
          <p:nvPr/>
        </p:nvSpPr>
        <p:spPr bwMode="auto">
          <a:xfrm>
            <a:off x="407988" y="4738688"/>
            <a:ext cx="8294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rgbClr val="0070C0"/>
                </a:solidFill>
              </a:rPr>
              <a:t>The timid mouse poked his nose out from behind the cupboard inquisitively. </a:t>
            </a:r>
          </a:p>
        </p:txBody>
      </p:sp>
      <p:sp>
        <p:nvSpPr>
          <p:cNvPr id="6" name="Rounded Rectangle 5"/>
          <p:cNvSpPr/>
          <p:nvPr/>
        </p:nvSpPr>
        <p:spPr>
          <a:xfrm>
            <a:off x="6022975" y="5418138"/>
            <a:ext cx="2001838" cy="676275"/>
          </a:xfrm>
          <a:prstGeom prst="roundRect">
            <a:avLst/>
          </a:prstGeom>
          <a:solidFill>
            <a:srgbClr val="4DB1E2"/>
          </a:solidFill>
          <a:ln w="38100">
            <a:solidFill>
              <a:srgbClr val="AFDE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behind</a:t>
            </a:r>
          </a:p>
        </p:txBody>
      </p:sp>
      <p:sp>
        <p:nvSpPr>
          <p:cNvPr id="7" name="Rounded Rectangle 6"/>
          <p:cNvSpPr/>
          <p:nvPr/>
        </p:nvSpPr>
        <p:spPr>
          <a:xfrm>
            <a:off x="3581400" y="5418138"/>
            <a:ext cx="2000250" cy="676275"/>
          </a:xfrm>
          <a:prstGeom prst="roundRect">
            <a:avLst/>
          </a:prstGeom>
          <a:solidFill>
            <a:srgbClr val="4DB1E2"/>
          </a:solidFill>
          <a:ln w="38100">
            <a:solidFill>
              <a:srgbClr val="AFDE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out</a:t>
            </a:r>
          </a:p>
        </p:txBody>
      </p:sp>
      <p:pic>
        <p:nvPicPr>
          <p:cNvPr id="194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4113" y="2368550"/>
            <a:ext cx="1774825"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50" fill="hold"/>
                                        <p:tgtEl>
                                          <p:spTgt spid="6"/>
                                        </p:tgtEl>
                                        <p:attrNameLst>
                                          <p:attrName>fillcolor</p:attrName>
                                        </p:attrNameLst>
                                      </p:cBhvr>
                                      <p:to>
                                        <a:srgbClr val="C00000"/>
                                      </p:to>
                                    </p:animClr>
                                    <p:set>
                                      <p:cBhvr>
                                        <p:cTn id="7" dur="250" fill="hold"/>
                                        <p:tgtEl>
                                          <p:spTgt spid="6"/>
                                        </p:tgtEl>
                                        <p:attrNameLst>
                                          <p:attrName>fill.type</p:attrName>
                                        </p:attrNameLst>
                                      </p:cBhvr>
                                      <p:to>
                                        <p:strVal val="solid"/>
                                      </p:to>
                                    </p:set>
                                    <p:set>
                                      <p:cBhvr>
                                        <p:cTn id="8"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mph" presetSubtype="2" fill="hold" nodeType="clickEffect">
                                  <p:stCondLst>
                                    <p:cond delay="0"/>
                                  </p:stCondLst>
                                  <p:childTnLst>
                                    <p:animClr clrSpc="rgb" dir="cw">
                                      <p:cBhvr>
                                        <p:cTn id="13" dur="250" fill="hold"/>
                                        <p:tgtEl>
                                          <p:spTgt spid="7"/>
                                        </p:tgtEl>
                                        <p:attrNameLst>
                                          <p:attrName>fillcolor</p:attrName>
                                        </p:attrNameLst>
                                      </p:cBhvr>
                                      <p:to>
                                        <a:srgbClr val="C00000"/>
                                      </p:to>
                                    </p:animClr>
                                    <p:set>
                                      <p:cBhvr>
                                        <p:cTn id="14" dur="250" fill="hold"/>
                                        <p:tgtEl>
                                          <p:spTgt spid="7"/>
                                        </p:tgtEl>
                                        <p:attrNameLst>
                                          <p:attrName>fill.type</p:attrName>
                                        </p:attrNameLst>
                                      </p:cBhvr>
                                      <p:to>
                                        <p:strVal val="solid"/>
                                      </p:to>
                                    </p:set>
                                    <p:set>
                                      <p:cBhvr>
                                        <p:cTn id="15"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emph" presetSubtype="2" fill="hold" nodeType="clickEffect">
                                  <p:stCondLst>
                                    <p:cond delay="0"/>
                                  </p:stCondLst>
                                  <p:childTnLst>
                                    <p:animClr clrSpc="rgb" dir="cw">
                                      <p:cBhvr>
                                        <p:cTn id="20" dur="250" fill="hold"/>
                                        <p:tgtEl>
                                          <p:spTgt spid="8"/>
                                        </p:tgtEl>
                                        <p:attrNameLst>
                                          <p:attrName>fillcolor</p:attrName>
                                        </p:attrNameLst>
                                      </p:cBhvr>
                                      <p:to>
                                        <a:srgbClr val="79AD42"/>
                                      </p:to>
                                    </p:animClr>
                                    <p:set>
                                      <p:cBhvr>
                                        <p:cTn id="21" dur="250" fill="hold"/>
                                        <p:tgtEl>
                                          <p:spTgt spid="8"/>
                                        </p:tgtEl>
                                        <p:attrNameLst>
                                          <p:attrName>fill.type</p:attrName>
                                        </p:attrNameLst>
                                      </p:cBhvr>
                                      <p:to>
                                        <p:strVal val="solid"/>
                                      </p:to>
                                    </p:set>
                                    <p:set>
                                      <p:cBhvr>
                                        <p:cTn id="22"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457200" y="479425"/>
            <a:ext cx="8220075" cy="993775"/>
          </a:xfrm>
        </p:spPr>
        <p:txBody>
          <a:bodyPr/>
          <a:lstStyle/>
          <a:p>
            <a:pPr eaLnBrk="1" hangingPunct="1"/>
            <a:r>
              <a:rPr lang="en-GB" altLang="en-US" sz="3600" dirty="0">
                <a:latin typeface="+mn-lt"/>
              </a:rPr>
              <a:t>What is an Adverb?</a:t>
            </a:r>
          </a:p>
        </p:txBody>
      </p:sp>
      <p:sp>
        <p:nvSpPr>
          <p:cNvPr id="9219" name="Rectangle 4"/>
          <p:cNvSpPr>
            <a:spLocks noChangeArrowheads="1"/>
          </p:cNvSpPr>
          <p:nvPr/>
        </p:nvSpPr>
        <p:spPr bwMode="auto">
          <a:xfrm>
            <a:off x="755650" y="1316038"/>
            <a:ext cx="76327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An adverb is something that tells you where, when or how</a:t>
            </a:r>
            <a:br>
              <a:rPr lang="en-GB" altLang="en-US" dirty="0">
                <a:solidFill>
                  <a:schemeClr val="tx1"/>
                </a:solidFill>
              </a:rPr>
            </a:br>
            <a:r>
              <a:rPr lang="en-GB" altLang="en-US" dirty="0">
                <a:solidFill>
                  <a:schemeClr val="tx1"/>
                </a:solidFill>
              </a:rPr>
              <a:t>something is done. For example:</a:t>
            </a:r>
          </a:p>
        </p:txBody>
      </p:sp>
      <p:grpSp>
        <p:nvGrpSpPr>
          <p:cNvPr id="4" name="Group 3"/>
          <p:cNvGrpSpPr>
            <a:grpSpLocks/>
          </p:cNvGrpSpPr>
          <p:nvPr/>
        </p:nvGrpSpPr>
        <p:grpSpPr bwMode="auto">
          <a:xfrm flipH="1">
            <a:off x="2679700" y="2105025"/>
            <a:ext cx="4883150" cy="739775"/>
            <a:chOff x="1268478" y="4763111"/>
            <a:chExt cx="3265951" cy="495108"/>
          </a:xfrm>
        </p:grpSpPr>
        <p:sp>
          <p:nvSpPr>
            <p:cNvPr id="3" name="Rectangle 2"/>
            <p:cNvSpPr/>
            <p:nvPr/>
          </p:nvSpPr>
          <p:spPr>
            <a:xfrm>
              <a:off x="1268478" y="4763111"/>
              <a:ext cx="3011130" cy="495108"/>
            </a:xfrm>
            <a:prstGeom prst="rect">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Oval 1"/>
            <p:cNvSpPr/>
            <p:nvPr/>
          </p:nvSpPr>
          <p:spPr>
            <a:xfrm>
              <a:off x="4039652" y="4763111"/>
              <a:ext cx="494777" cy="495108"/>
            </a:xfrm>
            <a:prstGeom prst="ellipse">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3" name="Group 12"/>
          <p:cNvGrpSpPr>
            <a:grpSpLocks/>
          </p:cNvGrpSpPr>
          <p:nvPr/>
        </p:nvGrpSpPr>
        <p:grpSpPr bwMode="auto">
          <a:xfrm>
            <a:off x="1592263" y="3028950"/>
            <a:ext cx="5653087" cy="742950"/>
            <a:chOff x="755652" y="4761470"/>
            <a:chExt cx="3780417" cy="496749"/>
          </a:xfrm>
        </p:grpSpPr>
        <p:sp>
          <p:nvSpPr>
            <p:cNvPr id="14" name="Rectangle 13"/>
            <p:cNvSpPr/>
            <p:nvPr/>
          </p:nvSpPr>
          <p:spPr>
            <a:xfrm>
              <a:off x="755652" y="4763593"/>
              <a:ext cx="3523506" cy="494626"/>
            </a:xfrm>
            <a:prstGeom prst="rect">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Oval 14"/>
            <p:cNvSpPr/>
            <p:nvPr/>
          </p:nvSpPr>
          <p:spPr>
            <a:xfrm>
              <a:off x="4039232" y="4761470"/>
              <a:ext cx="496837" cy="496749"/>
            </a:xfrm>
            <a:prstGeom prst="ellipse">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6" name="Rectangle 5"/>
          <p:cNvSpPr>
            <a:spLocks/>
          </p:cNvSpPr>
          <p:nvPr/>
        </p:nvSpPr>
        <p:spPr bwMode="auto">
          <a:xfrm>
            <a:off x="2978150" y="2216150"/>
            <a:ext cx="35607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Camilla crossed the road </a:t>
            </a:r>
            <a:r>
              <a:rPr lang="en-GB" altLang="en-US" b="1" dirty="0">
                <a:solidFill>
                  <a:srgbClr val="0070C0"/>
                </a:solidFill>
              </a:rPr>
              <a:t>safely</a:t>
            </a:r>
            <a:r>
              <a:rPr lang="en-GB" altLang="en-US" dirty="0">
                <a:solidFill>
                  <a:schemeClr val="tx1"/>
                </a:solidFill>
              </a:rPr>
              <a:t>.</a:t>
            </a:r>
          </a:p>
        </p:txBody>
      </p:sp>
      <p:grpSp>
        <p:nvGrpSpPr>
          <p:cNvPr id="25" name="Group 24"/>
          <p:cNvGrpSpPr>
            <a:grpSpLocks/>
          </p:cNvGrpSpPr>
          <p:nvPr/>
        </p:nvGrpSpPr>
        <p:grpSpPr bwMode="auto">
          <a:xfrm flipH="1">
            <a:off x="1760538" y="3978275"/>
            <a:ext cx="6300787" cy="742950"/>
            <a:chOff x="755652" y="4761470"/>
            <a:chExt cx="4215086" cy="496749"/>
          </a:xfrm>
        </p:grpSpPr>
        <p:sp>
          <p:nvSpPr>
            <p:cNvPr id="26" name="Rectangle 25"/>
            <p:cNvSpPr/>
            <p:nvPr/>
          </p:nvSpPr>
          <p:spPr>
            <a:xfrm>
              <a:off x="755652" y="4763593"/>
              <a:ext cx="4010120" cy="494626"/>
            </a:xfrm>
            <a:prstGeom prst="rect">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7" name="Oval 26"/>
            <p:cNvSpPr/>
            <p:nvPr/>
          </p:nvSpPr>
          <p:spPr>
            <a:xfrm>
              <a:off x="4473721" y="4761470"/>
              <a:ext cx="497017" cy="496749"/>
            </a:xfrm>
            <a:prstGeom prst="ellipse">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0" name="Group 9"/>
          <p:cNvGrpSpPr>
            <a:grpSpLocks/>
          </p:cNvGrpSpPr>
          <p:nvPr/>
        </p:nvGrpSpPr>
        <p:grpSpPr bwMode="auto">
          <a:xfrm flipH="1">
            <a:off x="6924675" y="1339850"/>
            <a:ext cx="1471613" cy="1922463"/>
            <a:chOff x="755650" y="3043857"/>
            <a:chExt cx="1471231" cy="1923334"/>
          </a:xfrm>
        </p:grpSpPr>
        <p:sp>
          <p:nvSpPr>
            <p:cNvPr id="8" name="Oval 7"/>
            <p:cNvSpPr/>
            <p:nvPr/>
          </p:nvSpPr>
          <p:spPr>
            <a:xfrm>
              <a:off x="755650" y="3493324"/>
              <a:ext cx="1466469" cy="1465926"/>
            </a:xfrm>
            <a:prstGeom prst="ellipse">
              <a:avLst/>
            </a:prstGeom>
            <a:solidFill>
              <a:srgbClr val="02A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9" name="Picture 8"/>
            <p:cNvPicPr>
              <a:picLocks noChangeAspect="1"/>
            </p:cNvPicPr>
            <p:nvPr/>
          </p:nvPicPr>
          <p:blipFill rotWithShape="1">
            <a:blip r:embed="rId2" cstate="print"/>
            <a:srcRect t="23772"/>
            <a:stretch/>
          </p:blipFill>
          <p:spPr>
            <a:xfrm>
              <a:off x="763888" y="3501081"/>
              <a:ext cx="1462993" cy="1466110"/>
            </a:xfrm>
            <a:prstGeom prst="ellipse">
              <a:avLst/>
            </a:prstGeom>
          </p:spPr>
        </p:pic>
        <p:pic>
          <p:nvPicPr>
            <p:cNvPr id="9236" name="Picture 10"/>
            <p:cNvPicPr>
              <a:picLocks noChangeAspect="1"/>
            </p:cNvPicPr>
            <p:nvPr/>
          </p:nvPicPr>
          <p:blipFill>
            <a:blip r:embed="rId2">
              <a:extLst>
                <a:ext uri="{28A0092B-C50C-407E-A947-70E740481C1C}">
                  <a14:useLocalDpi xmlns:a14="http://schemas.microsoft.com/office/drawing/2010/main" val="0"/>
                </a:ext>
              </a:extLst>
            </a:blip>
            <a:srcRect b="55240"/>
            <a:stretch>
              <a:fillRect/>
            </a:stretch>
          </p:blipFill>
          <p:spPr bwMode="auto">
            <a:xfrm>
              <a:off x="763888" y="3043857"/>
              <a:ext cx="1462993" cy="86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15"/>
          <p:cNvSpPr>
            <a:spLocks/>
          </p:cNvSpPr>
          <p:nvPr/>
        </p:nvSpPr>
        <p:spPr bwMode="auto">
          <a:xfrm>
            <a:off x="2076450" y="3141663"/>
            <a:ext cx="49879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r" eaLnBrk="1" hangingPunct="1">
              <a:lnSpc>
                <a:spcPct val="100000"/>
              </a:lnSpc>
              <a:spcBef>
                <a:spcPct val="0"/>
              </a:spcBef>
              <a:buFontTx/>
              <a:buNone/>
            </a:pPr>
            <a:r>
              <a:rPr lang="en-GB" altLang="en-US">
                <a:solidFill>
                  <a:schemeClr val="tx1"/>
                </a:solidFill>
              </a:rPr>
              <a:t>Saffie’s horse </a:t>
            </a:r>
            <a:r>
              <a:rPr lang="en-GB" altLang="en-US" b="1">
                <a:solidFill>
                  <a:srgbClr val="0070C0"/>
                </a:solidFill>
              </a:rPr>
              <a:t>bravely </a:t>
            </a:r>
            <a:r>
              <a:rPr lang="en-GB" altLang="en-US">
                <a:solidFill>
                  <a:schemeClr val="tx1"/>
                </a:solidFill>
              </a:rPr>
              <a:t>jumped over the hurdle.</a:t>
            </a:r>
          </a:p>
        </p:txBody>
      </p:sp>
      <p:grpSp>
        <p:nvGrpSpPr>
          <p:cNvPr id="24" name="Group 23"/>
          <p:cNvGrpSpPr>
            <a:grpSpLocks/>
          </p:cNvGrpSpPr>
          <p:nvPr/>
        </p:nvGrpSpPr>
        <p:grpSpPr bwMode="auto">
          <a:xfrm flipH="1">
            <a:off x="755650" y="2563813"/>
            <a:ext cx="1474788" cy="1487487"/>
            <a:chOff x="7069141" y="3531441"/>
            <a:chExt cx="1474944" cy="1487560"/>
          </a:xfrm>
        </p:grpSpPr>
        <p:sp>
          <p:nvSpPr>
            <p:cNvPr id="18" name="Oval 17"/>
            <p:cNvSpPr/>
            <p:nvPr/>
          </p:nvSpPr>
          <p:spPr>
            <a:xfrm>
              <a:off x="7073905" y="3552079"/>
              <a:ext cx="1465417" cy="1466922"/>
            </a:xfrm>
            <a:prstGeom prst="ellipse">
              <a:avLst/>
            </a:prstGeom>
            <a:solidFill>
              <a:srgbClr val="02A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2" name="Picture 21"/>
            <p:cNvPicPr>
              <a:picLocks noChangeAspect="1"/>
            </p:cNvPicPr>
            <p:nvPr/>
          </p:nvPicPr>
          <p:blipFill>
            <a:blip r:embed="rId3" cstate="print"/>
            <a:stretch>
              <a:fillRect/>
            </a:stretch>
          </p:blipFill>
          <p:spPr>
            <a:xfrm>
              <a:off x="7073638" y="3531441"/>
              <a:ext cx="1470447" cy="1487560"/>
            </a:xfrm>
            <a:prstGeom prst="ellipse">
              <a:avLst/>
            </a:prstGeom>
          </p:spPr>
        </p:pic>
        <p:pic>
          <p:nvPicPr>
            <p:cNvPr id="9233" name="Picture 22"/>
            <p:cNvPicPr>
              <a:picLocks noChangeAspect="1"/>
            </p:cNvPicPr>
            <p:nvPr/>
          </p:nvPicPr>
          <p:blipFill>
            <a:blip r:embed="rId3">
              <a:extLst>
                <a:ext uri="{28A0092B-C50C-407E-A947-70E740481C1C}">
                  <a14:useLocalDpi xmlns:a14="http://schemas.microsoft.com/office/drawing/2010/main" val="0"/>
                </a:ext>
              </a:extLst>
            </a:blip>
            <a:srcRect b="47771"/>
            <a:stretch>
              <a:fillRect/>
            </a:stretch>
          </p:blipFill>
          <p:spPr bwMode="auto">
            <a:xfrm>
              <a:off x="7069141" y="3531441"/>
              <a:ext cx="1470447" cy="77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Rectangle 27"/>
          <p:cNvSpPr>
            <a:spLocks/>
          </p:cNvSpPr>
          <p:nvPr/>
        </p:nvSpPr>
        <p:spPr bwMode="auto">
          <a:xfrm>
            <a:off x="1954213" y="4092575"/>
            <a:ext cx="51482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 man drove his car </a:t>
            </a:r>
            <a:r>
              <a:rPr lang="en-GB" altLang="en-US" b="1">
                <a:solidFill>
                  <a:srgbClr val="0070C0"/>
                </a:solidFill>
              </a:rPr>
              <a:t>everywhere</a:t>
            </a:r>
            <a:r>
              <a:rPr lang="en-GB" altLang="en-US">
                <a:solidFill>
                  <a:schemeClr val="tx1"/>
                </a:solidFill>
              </a:rPr>
              <a:t>.</a:t>
            </a:r>
          </a:p>
        </p:txBody>
      </p:sp>
      <p:sp>
        <p:nvSpPr>
          <p:cNvPr id="30" name="Oval 29"/>
          <p:cNvSpPr/>
          <p:nvPr/>
        </p:nvSpPr>
        <p:spPr bwMode="auto">
          <a:xfrm flipH="1">
            <a:off x="6918325" y="3532188"/>
            <a:ext cx="1466850" cy="1465262"/>
          </a:xfrm>
          <a:prstGeom prst="ellipse">
            <a:avLst/>
          </a:prstGeom>
          <a:solidFill>
            <a:srgbClr val="02A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5" name="Rectangle 34"/>
          <p:cNvSpPr>
            <a:spLocks noChangeArrowheads="1"/>
          </p:cNvSpPr>
          <p:nvPr/>
        </p:nvSpPr>
        <p:spPr bwMode="auto">
          <a:xfrm>
            <a:off x="1616075" y="5265738"/>
            <a:ext cx="5911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tx1"/>
                </a:solidFill>
              </a:rPr>
              <a:t>Many adverbs end in –</a:t>
            </a:r>
            <a:r>
              <a:rPr lang="en-GB" altLang="en-US" dirty="0" err="1">
                <a:solidFill>
                  <a:schemeClr val="tx1"/>
                </a:solidFill>
              </a:rPr>
              <a:t>ly</a:t>
            </a:r>
            <a:r>
              <a:rPr lang="en-GB" altLang="en-US" dirty="0">
                <a:solidFill>
                  <a:schemeClr val="tx1"/>
                </a:solidFill>
              </a:rPr>
              <a:t> but </a:t>
            </a:r>
            <a:r>
              <a:rPr lang="en-GB" altLang="en-US" b="1" dirty="0">
                <a:solidFill>
                  <a:schemeClr val="tx1"/>
                </a:solidFill>
              </a:rPr>
              <a:t>not all of them</a:t>
            </a:r>
            <a:r>
              <a:rPr lang="en-GB" altLang="en-US" dirty="0">
                <a:solidFill>
                  <a:schemeClr val="tx1"/>
                </a:solidFill>
              </a:rPr>
              <a:t>. Similarly, not all words which end in –</a:t>
            </a:r>
            <a:r>
              <a:rPr lang="en-GB" altLang="en-US" dirty="0" err="1">
                <a:solidFill>
                  <a:schemeClr val="tx1"/>
                </a:solidFill>
              </a:rPr>
              <a:t>ly</a:t>
            </a:r>
            <a:r>
              <a:rPr lang="en-GB" altLang="en-US" dirty="0">
                <a:solidFill>
                  <a:schemeClr val="tx1"/>
                </a:solidFill>
              </a:rPr>
              <a:t> are adverbs.</a:t>
            </a:r>
          </a:p>
        </p:txBody>
      </p:sp>
      <p:pic>
        <p:nvPicPr>
          <p:cNvPr id="92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0200" y="3746500"/>
            <a:ext cx="18415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nodeType="afterGroup">
                            <p:stCondLst>
                              <p:cond delay="500"/>
                            </p:stCondLst>
                            <p:childTnLst>
                              <p:par>
                                <p:cTn id="9" presetID="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par>
                          <p:cTn id="22" fill="hold" nodeType="afterGroup">
                            <p:stCondLst>
                              <p:cond delay="500"/>
                            </p:stCondLst>
                            <p:childTnLst>
                              <p:par>
                                <p:cTn id="23" presetID="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nodeType="afterGroup">
                            <p:stCondLst>
                              <p:cond delay="1500"/>
                            </p:stCondLst>
                            <p:childTnLst>
                              <p:par>
                                <p:cTn id="32" presetID="2" presetClass="entr" presetSubtype="2"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1+#ppt_w/2"/>
                                          </p:val>
                                        </p:tav>
                                        <p:tav tm="100000">
                                          <p:val>
                                            <p:strVal val="#ppt_x"/>
                                          </p:val>
                                        </p:tav>
                                      </p:tavLst>
                                    </p:anim>
                                    <p:anim calcmode="lin" valueType="num">
                                      <p:cBhvr additive="base">
                                        <p:cTn id="35" dur="500" fill="hold"/>
                                        <p:tgtEl>
                                          <p:spTgt spid="25"/>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28"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479425"/>
            <a:ext cx="8220075" cy="993775"/>
          </a:xfrm>
        </p:spPr>
        <p:txBody>
          <a:bodyPr/>
          <a:lstStyle/>
          <a:p>
            <a:pPr eaLnBrk="1" hangingPunct="1"/>
            <a:r>
              <a:rPr lang="en-GB" altLang="en-US" dirty="0">
                <a:latin typeface="+mn-lt"/>
              </a:rPr>
              <a:t>Sort the Adverbs</a:t>
            </a:r>
          </a:p>
        </p:txBody>
      </p:sp>
      <p:sp>
        <p:nvSpPr>
          <p:cNvPr id="10243" name="Rectangle 2"/>
          <p:cNvSpPr>
            <a:spLocks noChangeArrowheads="1"/>
          </p:cNvSpPr>
          <p:nvPr/>
        </p:nvSpPr>
        <p:spPr bwMode="auto">
          <a:xfrm>
            <a:off x="755650" y="1387475"/>
            <a:ext cx="71691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Keeping in mind that ‘an adverb is something that tells you where, when or how something is done’, sort the following words into the correct boxes:</a:t>
            </a:r>
          </a:p>
        </p:txBody>
      </p:sp>
      <p:sp>
        <p:nvSpPr>
          <p:cNvPr id="4" name="Rectangle 3"/>
          <p:cNvSpPr/>
          <p:nvPr/>
        </p:nvSpPr>
        <p:spPr>
          <a:xfrm>
            <a:off x="755650" y="2371725"/>
            <a:ext cx="3759200" cy="511175"/>
          </a:xfrm>
          <a:prstGeom prst="rect">
            <a:avLst/>
          </a:prstGeom>
          <a:solidFill>
            <a:srgbClr val="6993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Adverbs</a:t>
            </a:r>
          </a:p>
        </p:txBody>
      </p:sp>
      <p:sp>
        <p:nvSpPr>
          <p:cNvPr id="5" name="Rectangle 4"/>
          <p:cNvSpPr/>
          <p:nvPr/>
        </p:nvSpPr>
        <p:spPr>
          <a:xfrm>
            <a:off x="4629150" y="2371725"/>
            <a:ext cx="3759200" cy="511175"/>
          </a:xfrm>
          <a:prstGeom prst="rect">
            <a:avLst/>
          </a:prstGeom>
          <a:solidFill>
            <a:srgbClr val="E84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Not Adverbs</a:t>
            </a:r>
          </a:p>
        </p:txBody>
      </p:sp>
      <p:sp>
        <p:nvSpPr>
          <p:cNvPr id="6" name="Rectangle 5"/>
          <p:cNvSpPr/>
          <p:nvPr/>
        </p:nvSpPr>
        <p:spPr>
          <a:xfrm>
            <a:off x="755650" y="2882900"/>
            <a:ext cx="3759200" cy="2160588"/>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ectangle 7"/>
          <p:cNvSpPr/>
          <p:nvPr/>
        </p:nvSpPr>
        <p:spPr>
          <a:xfrm>
            <a:off x="4629150" y="2882900"/>
            <a:ext cx="3759200" cy="2160588"/>
          </a:xfrm>
          <a:prstGeom prst="rect">
            <a:avLst/>
          </a:prstGeom>
          <a:solidFill>
            <a:srgbClr val="F8BC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angrily"/>
          <p:cNvSpPr txBox="1">
            <a:spLocks noChangeArrowheads="1"/>
          </p:cNvSpPr>
          <p:nvPr/>
        </p:nvSpPr>
        <p:spPr bwMode="auto">
          <a:xfrm>
            <a:off x="584200" y="5141913"/>
            <a:ext cx="1993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dirty="0">
                <a:solidFill>
                  <a:schemeClr val="tx1"/>
                </a:solidFill>
              </a:rPr>
              <a:t>angrily</a:t>
            </a:r>
          </a:p>
        </p:txBody>
      </p:sp>
      <p:sp>
        <p:nvSpPr>
          <p:cNvPr id="10" name="lonely"/>
          <p:cNvSpPr txBox="1">
            <a:spLocks noChangeArrowheads="1"/>
          </p:cNvSpPr>
          <p:nvPr/>
        </p:nvSpPr>
        <p:spPr bwMode="auto">
          <a:xfrm>
            <a:off x="2406650" y="5141913"/>
            <a:ext cx="1993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rPr>
              <a:t>lonely</a:t>
            </a:r>
          </a:p>
        </p:txBody>
      </p:sp>
      <p:sp>
        <p:nvSpPr>
          <p:cNvPr id="11" name="ugly"/>
          <p:cNvSpPr txBox="1">
            <a:spLocks noChangeArrowheads="1"/>
          </p:cNvSpPr>
          <p:nvPr/>
        </p:nvSpPr>
        <p:spPr bwMode="auto">
          <a:xfrm>
            <a:off x="4400550" y="5141913"/>
            <a:ext cx="1993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rPr>
              <a:t>ugly</a:t>
            </a:r>
          </a:p>
        </p:txBody>
      </p:sp>
      <p:sp>
        <p:nvSpPr>
          <p:cNvPr id="12" name="cruelly"/>
          <p:cNvSpPr txBox="1">
            <a:spLocks noChangeArrowheads="1"/>
          </p:cNvSpPr>
          <p:nvPr/>
        </p:nvSpPr>
        <p:spPr bwMode="auto">
          <a:xfrm>
            <a:off x="6223000" y="5141913"/>
            <a:ext cx="1993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rPr>
              <a:t>cruelly</a:t>
            </a:r>
          </a:p>
        </p:txBody>
      </p:sp>
      <p:sp>
        <p:nvSpPr>
          <p:cNvPr id="13" name="never"/>
          <p:cNvSpPr txBox="1">
            <a:spLocks noChangeArrowheads="1"/>
          </p:cNvSpPr>
          <p:nvPr/>
        </p:nvSpPr>
        <p:spPr bwMode="auto">
          <a:xfrm>
            <a:off x="1581150" y="5511800"/>
            <a:ext cx="1993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rPr>
              <a:t>never</a:t>
            </a:r>
          </a:p>
        </p:txBody>
      </p:sp>
      <p:sp>
        <p:nvSpPr>
          <p:cNvPr id="14" name="very"/>
          <p:cNvSpPr txBox="1">
            <a:spLocks noChangeArrowheads="1"/>
          </p:cNvSpPr>
          <p:nvPr/>
        </p:nvSpPr>
        <p:spPr bwMode="auto">
          <a:xfrm>
            <a:off x="3403600" y="5511800"/>
            <a:ext cx="1993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rPr>
              <a:t>very</a:t>
            </a:r>
          </a:p>
        </p:txBody>
      </p:sp>
      <p:sp>
        <p:nvSpPr>
          <p:cNvPr id="15" name="well"/>
          <p:cNvSpPr txBox="1">
            <a:spLocks noChangeArrowheads="1"/>
          </p:cNvSpPr>
          <p:nvPr/>
        </p:nvSpPr>
        <p:spPr bwMode="auto">
          <a:xfrm>
            <a:off x="5427663" y="5511800"/>
            <a:ext cx="1993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rPr>
              <a:t>well</a:t>
            </a:r>
          </a:p>
        </p:txBody>
      </p:sp>
      <p:sp>
        <p:nvSpPr>
          <p:cNvPr id="16" name="friendly"/>
          <p:cNvSpPr txBox="1">
            <a:spLocks noChangeArrowheads="1"/>
          </p:cNvSpPr>
          <p:nvPr/>
        </p:nvSpPr>
        <p:spPr bwMode="auto">
          <a:xfrm>
            <a:off x="2406650" y="5822950"/>
            <a:ext cx="1993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rPr>
              <a:t>friendly</a:t>
            </a:r>
          </a:p>
        </p:txBody>
      </p:sp>
      <p:sp>
        <p:nvSpPr>
          <p:cNvPr id="17" name="the"/>
          <p:cNvSpPr txBox="1">
            <a:spLocks noChangeArrowheads="1"/>
          </p:cNvSpPr>
          <p:nvPr/>
        </p:nvSpPr>
        <p:spPr bwMode="auto">
          <a:xfrm>
            <a:off x="4400550" y="5822950"/>
            <a:ext cx="1993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rPr>
              <a:t>the</a:t>
            </a:r>
          </a:p>
        </p:txBody>
      </p:sp>
      <p:sp>
        <p:nvSpPr>
          <p:cNvPr id="18" name="bully"/>
          <p:cNvSpPr txBox="1">
            <a:spLocks noChangeArrowheads="1"/>
          </p:cNvSpPr>
          <p:nvPr/>
        </p:nvSpPr>
        <p:spPr bwMode="auto">
          <a:xfrm>
            <a:off x="6223000" y="5822950"/>
            <a:ext cx="1993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rPr>
              <a:t>bully</a:t>
            </a:r>
          </a:p>
        </p:txBody>
      </p:sp>
      <p:sp>
        <p:nvSpPr>
          <p:cNvPr id="19" name="TextBox 18"/>
          <p:cNvSpPr txBox="1">
            <a:spLocks noChangeArrowheads="1"/>
          </p:cNvSpPr>
          <p:nvPr/>
        </p:nvSpPr>
        <p:spPr bwMode="auto">
          <a:xfrm>
            <a:off x="1616075" y="2827338"/>
            <a:ext cx="1993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50000"/>
              </a:lnSpc>
              <a:spcBef>
                <a:spcPct val="0"/>
              </a:spcBef>
              <a:buFontTx/>
              <a:buNone/>
            </a:pPr>
            <a:r>
              <a:rPr lang="en-GB" altLang="en-US">
                <a:solidFill>
                  <a:schemeClr val="tx1"/>
                </a:solidFill>
              </a:rPr>
              <a:t>angrily</a:t>
            </a:r>
          </a:p>
        </p:txBody>
      </p:sp>
      <p:sp>
        <p:nvSpPr>
          <p:cNvPr id="20" name="TextBox 19"/>
          <p:cNvSpPr txBox="1">
            <a:spLocks noChangeArrowheads="1"/>
          </p:cNvSpPr>
          <p:nvPr/>
        </p:nvSpPr>
        <p:spPr bwMode="auto">
          <a:xfrm>
            <a:off x="5513388" y="2827338"/>
            <a:ext cx="1993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50000"/>
              </a:lnSpc>
              <a:spcBef>
                <a:spcPct val="0"/>
              </a:spcBef>
              <a:buFontTx/>
              <a:buNone/>
            </a:pPr>
            <a:r>
              <a:rPr lang="en-GB" altLang="en-US">
                <a:solidFill>
                  <a:schemeClr val="tx1"/>
                </a:solidFill>
              </a:rPr>
              <a:t>lonely</a:t>
            </a:r>
          </a:p>
        </p:txBody>
      </p:sp>
      <p:sp>
        <p:nvSpPr>
          <p:cNvPr id="7" name="Rectangle 6"/>
          <p:cNvSpPr>
            <a:spLocks noChangeArrowheads="1"/>
          </p:cNvSpPr>
          <p:nvPr/>
        </p:nvSpPr>
        <p:spPr bwMode="auto">
          <a:xfrm>
            <a:off x="1968500" y="3221038"/>
            <a:ext cx="1289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50000"/>
              </a:lnSpc>
              <a:spcBef>
                <a:spcPct val="0"/>
              </a:spcBef>
              <a:buFontTx/>
              <a:buNone/>
            </a:pPr>
            <a:r>
              <a:rPr lang="en-GB" altLang="en-US">
                <a:solidFill>
                  <a:schemeClr val="tx1"/>
                </a:solidFill>
              </a:rPr>
              <a:t>cruelly</a:t>
            </a:r>
          </a:p>
        </p:txBody>
      </p:sp>
      <p:sp>
        <p:nvSpPr>
          <p:cNvPr id="21" name="Rectangle 20"/>
          <p:cNvSpPr>
            <a:spLocks noChangeArrowheads="1"/>
          </p:cNvSpPr>
          <p:nvPr/>
        </p:nvSpPr>
        <p:spPr bwMode="auto">
          <a:xfrm>
            <a:off x="1968500" y="3662363"/>
            <a:ext cx="1289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50000"/>
              </a:lnSpc>
              <a:spcBef>
                <a:spcPct val="0"/>
              </a:spcBef>
              <a:buFontTx/>
              <a:buNone/>
            </a:pPr>
            <a:r>
              <a:rPr lang="en-GB" altLang="en-US">
                <a:solidFill>
                  <a:schemeClr val="tx1"/>
                </a:solidFill>
              </a:rPr>
              <a:t>never</a:t>
            </a:r>
          </a:p>
        </p:txBody>
      </p:sp>
      <p:sp>
        <p:nvSpPr>
          <p:cNvPr id="22" name="Rectangle 21"/>
          <p:cNvSpPr>
            <a:spLocks noChangeArrowheads="1"/>
          </p:cNvSpPr>
          <p:nvPr/>
        </p:nvSpPr>
        <p:spPr bwMode="auto">
          <a:xfrm>
            <a:off x="1968500" y="4102100"/>
            <a:ext cx="1289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50000"/>
              </a:lnSpc>
              <a:spcBef>
                <a:spcPct val="0"/>
              </a:spcBef>
              <a:buFontTx/>
              <a:buNone/>
            </a:pPr>
            <a:r>
              <a:rPr lang="en-GB" altLang="en-US">
                <a:solidFill>
                  <a:schemeClr val="tx1"/>
                </a:solidFill>
              </a:rPr>
              <a:t>very</a:t>
            </a:r>
          </a:p>
        </p:txBody>
      </p:sp>
      <p:sp>
        <p:nvSpPr>
          <p:cNvPr id="23" name="Rectangle 22"/>
          <p:cNvSpPr>
            <a:spLocks noChangeArrowheads="1"/>
          </p:cNvSpPr>
          <p:nvPr/>
        </p:nvSpPr>
        <p:spPr bwMode="auto">
          <a:xfrm>
            <a:off x="2309813" y="4543425"/>
            <a:ext cx="6048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50000"/>
              </a:lnSpc>
              <a:spcBef>
                <a:spcPct val="0"/>
              </a:spcBef>
              <a:buFontTx/>
              <a:buNone/>
            </a:pPr>
            <a:r>
              <a:rPr lang="en-GB" altLang="en-US">
                <a:solidFill>
                  <a:schemeClr val="tx1"/>
                </a:solidFill>
              </a:rPr>
              <a:t>well</a:t>
            </a:r>
          </a:p>
        </p:txBody>
      </p:sp>
      <p:sp>
        <p:nvSpPr>
          <p:cNvPr id="24" name="Rectangle 23"/>
          <p:cNvSpPr>
            <a:spLocks noChangeArrowheads="1"/>
          </p:cNvSpPr>
          <p:nvPr/>
        </p:nvSpPr>
        <p:spPr bwMode="auto">
          <a:xfrm>
            <a:off x="5768975" y="3244850"/>
            <a:ext cx="14446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50000"/>
              </a:lnSpc>
              <a:spcBef>
                <a:spcPct val="0"/>
              </a:spcBef>
              <a:buFontTx/>
              <a:buNone/>
            </a:pPr>
            <a:r>
              <a:rPr lang="en-GB" altLang="en-US">
                <a:solidFill>
                  <a:schemeClr val="tx1"/>
                </a:solidFill>
              </a:rPr>
              <a:t>ugly</a:t>
            </a:r>
          </a:p>
        </p:txBody>
      </p:sp>
      <p:sp>
        <p:nvSpPr>
          <p:cNvPr id="25" name="Rectangle 24"/>
          <p:cNvSpPr>
            <a:spLocks noChangeArrowheads="1"/>
          </p:cNvSpPr>
          <p:nvPr/>
        </p:nvSpPr>
        <p:spPr bwMode="auto">
          <a:xfrm>
            <a:off x="5768975" y="3660775"/>
            <a:ext cx="14446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50000"/>
              </a:lnSpc>
              <a:spcBef>
                <a:spcPct val="0"/>
              </a:spcBef>
              <a:buFontTx/>
              <a:buNone/>
            </a:pPr>
            <a:r>
              <a:rPr lang="en-GB" altLang="en-US">
                <a:solidFill>
                  <a:schemeClr val="tx1"/>
                </a:solidFill>
              </a:rPr>
              <a:t>friendly</a:t>
            </a:r>
          </a:p>
        </p:txBody>
      </p:sp>
      <p:sp>
        <p:nvSpPr>
          <p:cNvPr id="26" name="Rectangle 25"/>
          <p:cNvSpPr>
            <a:spLocks noChangeArrowheads="1"/>
          </p:cNvSpPr>
          <p:nvPr/>
        </p:nvSpPr>
        <p:spPr bwMode="auto">
          <a:xfrm>
            <a:off x="5768975" y="4078288"/>
            <a:ext cx="14446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50000"/>
              </a:lnSpc>
              <a:spcBef>
                <a:spcPct val="0"/>
              </a:spcBef>
              <a:buFontTx/>
              <a:buNone/>
            </a:pPr>
            <a:r>
              <a:rPr lang="en-GB" altLang="en-US">
                <a:solidFill>
                  <a:schemeClr val="tx1"/>
                </a:solidFill>
              </a:rPr>
              <a:t>the</a:t>
            </a:r>
          </a:p>
        </p:txBody>
      </p:sp>
      <p:sp>
        <p:nvSpPr>
          <p:cNvPr id="27" name="Rectangle 26"/>
          <p:cNvSpPr>
            <a:spLocks noChangeArrowheads="1"/>
          </p:cNvSpPr>
          <p:nvPr/>
        </p:nvSpPr>
        <p:spPr bwMode="auto">
          <a:xfrm>
            <a:off x="6157913" y="4541838"/>
            <a:ext cx="7048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50000"/>
              </a:lnSpc>
              <a:spcBef>
                <a:spcPct val="0"/>
              </a:spcBef>
              <a:buFontTx/>
              <a:buNone/>
            </a:pPr>
            <a:r>
              <a:rPr lang="en-GB" altLang="en-US">
                <a:solidFill>
                  <a:schemeClr val="tx1"/>
                </a:solidFill>
              </a:rPr>
              <a:t>bully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5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50"/>
                                        <p:tgtEl>
                                          <p:spTgt spid="8"/>
                                        </p:tgtEl>
                                      </p:cBhvr>
                                    </p:animEffect>
                                  </p:childTnLst>
                                </p:cTn>
                              </p:par>
                            </p:childTnLst>
                          </p:cTn>
                        </p:par>
                        <p:par>
                          <p:cTn id="17" fill="hold" nodeType="afterGroup">
                            <p:stCondLst>
                              <p:cond delay="25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50"/>
                                        <p:tgtEl>
                                          <p:spTgt spid="9"/>
                                        </p:tgtEl>
                                      </p:cBhvr>
                                    </p:animEffect>
                                  </p:childTnLst>
                                </p:cTn>
                              </p:par>
                            </p:childTnLst>
                          </p:cTn>
                        </p:par>
                        <p:par>
                          <p:cTn id="21" fill="hold" nodeType="afterGroup">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50"/>
                                        <p:tgtEl>
                                          <p:spTgt spid="10"/>
                                        </p:tgtEl>
                                      </p:cBhvr>
                                    </p:animEffect>
                                  </p:childTnLst>
                                </p:cTn>
                              </p:par>
                            </p:childTnLst>
                          </p:cTn>
                        </p:par>
                        <p:par>
                          <p:cTn id="25" fill="hold" nodeType="afterGroup">
                            <p:stCondLst>
                              <p:cond delay="75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50"/>
                                        <p:tgtEl>
                                          <p:spTgt spid="11"/>
                                        </p:tgtEl>
                                      </p:cBhvr>
                                    </p:animEffect>
                                  </p:childTnLst>
                                </p:cTn>
                              </p:par>
                            </p:childTnLst>
                          </p:cTn>
                        </p:par>
                        <p:par>
                          <p:cTn id="29" fill="hold" nodeType="afterGroup">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50"/>
                                        <p:tgtEl>
                                          <p:spTgt spid="12"/>
                                        </p:tgtEl>
                                      </p:cBhvr>
                                    </p:animEffect>
                                  </p:childTnLst>
                                </p:cTn>
                              </p:par>
                            </p:childTnLst>
                          </p:cTn>
                        </p:par>
                        <p:par>
                          <p:cTn id="33" fill="hold" nodeType="afterGroup">
                            <p:stCondLst>
                              <p:cond delay="125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50"/>
                                        <p:tgtEl>
                                          <p:spTgt spid="13"/>
                                        </p:tgtEl>
                                      </p:cBhvr>
                                    </p:animEffect>
                                  </p:childTnLst>
                                </p:cTn>
                              </p:par>
                            </p:childTnLst>
                          </p:cTn>
                        </p:par>
                        <p:par>
                          <p:cTn id="37" fill="hold" nodeType="afterGroup">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50"/>
                                        <p:tgtEl>
                                          <p:spTgt spid="14"/>
                                        </p:tgtEl>
                                      </p:cBhvr>
                                    </p:animEffect>
                                  </p:childTnLst>
                                </p:cTn>
                              </p:par>
                            </p:childTnLst>
                          </p:cTn>
                        </p:par>
                        <p:par>
                          <p:cTn id="41" fill="hold" nodeType="afterGroup">
                            <p:stCondLst>
                              <p:cond delay="175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250"/>
                                        <p:tgtEl>
                                          <p:spTgt spid="15"/>
                                        </p:tgtEl>
                                      </p:cBhvr>
                                    </p:animEffect>
                                  </p:childTnLst>
                                </p:cTn>
                              </p:par>
                            </p:childTnLst>
                          </p:cTn>
                        </p:par>
                        <p:par>
                          <p:cTn id="45" fill="hold" nodeType="afterGroup">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250"/>
                                        <p:tgtEl>
                                          <p:spTgt spid="16"/>
                                        </p:tgtEl>
                                      </p:cBhvr>
                                    </p:animEffect>
                                  </p:childTnLst>
                                </p:cTn>
                              </p:par>
                            </p:childTnLst>
                          </p:cTn>
                        </p:par>
                        <p:par>
                          <p:cTn id="49" fill="hold" nodeType="afterGroup">
                            <p:stCondLst>
                              <p:cond delay="2250"/>
                            </p:stCondLst>
                            <p:childTnLst>
                              <p:par>
                                <p:cTn id="50" presetID="10"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250"/>
                                        <p:tgtEl>
                                          <p:spTgt spid="17"/>
                                        </p:tgtEl>
                                      </p:cBhvr>
                                    </p:animEffect>
                                  </p:childTnLst>
                                </p:cTn>
                              </p:par>
                            </p:childTnLst>
                          </p:cTn>
                        </p:par>
                        <p:par>
                          <p:cTn id="53" fill="hold" nodeType="afterGroup">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9"/>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250"/>
                                        <p:tgtEl>
                                          <p:spTgt spid="19"/>
                                        </p:tgtEl>
                                      </p:cBhvr>
                                    </p:animEffect>
                                  </p:childTnLst>
                                </p:cTn>
                              </p:par>
                              <p:par>
                                <p:cTn id="63" presetID="1" presetClass="exit" presetSubtype="0" fill="hold" grpId="1" nodeType="withEffect">
                                  <p:stCondLst>
                                    <p:cond delay="0"/>
                                  </p:stCondLst>
                                  <p:childTnLst>
                                    <p:set>
                                      <p:cBhvr>
                                        <p:cTn id="64"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2"/>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250"/>
                                        <p:tgtEl>
                                          <p:spTgt spid="7"/>
                                        </p:tgtEl>
                                      </p:cBhvr>
                                    </p:animEffect>
                                  </p:childTnLst>
                                </p:cTn>
                              </p:par>
                              <p:par>
                                <p:cTn id="71" presetID="1" presetClass="exit" presetSubtype="0" fill="hold" grpId="1" nodeType="withEffect">
                                  <p:stCondLst>
                                    <p:cond delay="0"/>
                                  </p:stCondLst>
                                  <p:childTnLst>
                                    <p:set>
                                      <p:cBhvr>
                                        <p:cTn id="72"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73" restart="whenNotActive" fill="hold" evtFilter="cancelBubble" nodeType="interactiveSeq">
                <p:stCondLst>
                  <p:cond evt="onClick" delay="0">
                    <p:tgtEl>
                      <p:spTgt spid="13"/>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250"/>
                                        <p:tgtEl>
                                          <p:spTgt spid="21"/>
                                        </p:tgtEl>
                                      </p:cBhvr>
                                    </p:animEffect>
                                  </p:childTnLst>
                                </p:cTn>
                              </p:par>
                              <p:par>
                                <p:cTn id="79" presetID="1" presetClass="exit" presetSubtype="0" fill="hold" grpId="1" nodeType="withEffect">
                                  <p:stCondLst>
                                    <p:cond delay="0"/>
                                  </p:stCondLst>
                                  <p:childTnLst>
                                    <p:set>
                                      <p:cBhvr>
                                        <p:cTn id="80"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1" restart="whenNotActive" fill="hold" evtFilter="cancelBubble" nodeType="interactiveSeq">
                <p:stCondLst>
                  <p:cond evt="onClick" delay="0">
                    <p:tgtEl>
                      <p:spTgt spid="14"/>
                    </p:tgtEl>
                  </p:cond>
                </p:stCondLst>
                <p:endSync evt="end" delay="0">
                  <p:rtn val="all"/>
                </p:endSync>
                <p:childTnLst>
                  <p:par>
                    <p:cTn id="82" fill="hold" nodeType="clickPar">
                      <p:stCondLst>
                        <p:cond delay="0"/>
                      </p:stCondLst>
                      <p:childTnLst>
                        <p:par>
                          <p:cTn id="83" fill="hold" nodeType="withGroup">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250"/>
                                        <p:tgtEl>
                                          <p:spTgt spid="22"/>
                                        </p:tgtEl>
                                      </p:cBhvr>
                                    </p:animEffect>
                                  </p:childTnLst>
                                </p:cTn>
                              </p:par>
                              <p:par>
                                <p:cTn id="87" presetID="1" presetClass="exit" presetSubtype="0" fill="hold" grpId="1" nodeType="withEffect">
                                  <p:stCondLst>
                                    <p:cond delay="0"/>
                                  </p:stCondLst>
                                  <p:childTnLst>
                                    <p:set>
                                      <p:cBhvr>
                                        <p:cTn id="88"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9" restart="whenNotActive" fill="hold" evtFilter="cancelBubble" nodeType="interactiveSeq">
                <p:stCondLst>
                  <p:cond evt="onClick" delay="0">
                    <p:tgtEl>
                      <p:spTgt spid="15"/>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250"/>
                                        <p:tgtEl>
                                          <p:spTgt spid="23"/>
                                        </p:tgtEl>
                                      </p:cBhvr>
                                    </p:animEffect>
                                  </p:childTnLst>
                                </p:cTn>
                              </p:par>
                              <p:par>
                                <p:cTn id="95" presetID="1" presetClass="exit" presetSubtype="0" fill="hold" grpId="1" nodeType="withEffect">
                                  <p:stCondLst>
                                    <p:cond delay="0"/>
                                  </p:stCondLst>
                                  <p:childTnLst>
                                    <p:set>
                                      <p:cBhvr>
                                        <p:cTn id="96"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97" restart="whenNotActive" fill="hold" evtFilter="cancelBubble" nodeType="interactiveSeq">
                <p:stCondLst>
                  <p:cond evt="onClick" delay="0">
                    <p:tgtEl>
                      <p:spTgt spid="10"/>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fade">
                                      <p:cBhvr>
                                        <p:cTn id="102" dur="250"/>
                                        <p:tgtEl>
                                          <p:spTgt spid="20"/>
                                        </p:tgtEl>
                                      </p:cBhvr>
                                    </p:animEffect>
                                  </p:childTnLst>
                                </p:cTn>
                              </p:par>
                              <p:par>
                                <p:cTn id="103" presetID="1" presetClass="exit" presetSubtype="0" fill="hold" grpId="1" nodeType="withEffect">
                                  <p:stCondLst>
                                    <p:cond delay="0"/>
                                  </p:stCondLst>
                                  <p:childTnLst>
                                    <p:set>
                                      <p:cBhvr>
                                        <p:cTn id="104"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05" restart="whenNotActive" fill="hold" evtFilter="cancelBubble" nodeType="interactiveSeq">
                <p:stCondLst>
                  <p:cond evt="onClick" delay="0">
                    <p:tgtEl>
                      <p:spTgt spid="11"/>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250"/>
                                        <p:tgtEl>
                                          <p:spTgt spid="24"/>
                                        </p:tgtEl>
                                      </p:cBhvr>
                                    </p:animEffect>
                                  </p:childTnLst>
                                </p:cTn>
                              </p:par>
                              <p:par>
                                <p:cTn id="111" presetID="1" presetClass="exit" presetSubtype="0" fill="hold" grpId="1" nodeType="withEffect">
                                  <p:stCondLst>
                                    <p:cond delay="0"/>
                                  </p:stCondLst>
                                  <p:childTnLst>
                                    <p:set>
                                      <p:cBhvr>
                                        <p:cTn id="112"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13" restart="whenNotActive" fill="hold" evtFilter="cancelBubble" nodeType="interactiveSeq">
                <p:stCondLst>
                  <p:cond evt="onClick" delay="0">
                    <p:tgtEl>
                      <p:spTgt spid="16"/>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fade">
                                      <p:cBhvr>
                                        <p:cTn id="118" dur="250"/>
                                        <p:tgtEl>
                                          <p:spTgt spid="25"/>
                                        </p:tgtEl>
                                      </p:cBhvr>
                                    </p:animEffect>
                                  </p:childTnLst>
                                </p:cTn>
                              </p:par>
                              <p:par>
                                <p:cTn id="119" presetID="1" presetClass="exit" presetSubtype="0" fill="hold" grpId="1" nodeType="withEffect">
                                  <p:stCondLst>
                                    <p:cond delay="0"/>
                                  </p:stCondLst>
                                  <p:childTnLst>
                                    <p:set>
                                      <p:cBhvr>
                                        <p:cTn id="120"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1" restart="whenNotActive" fill="hold" evtFilter="cancelBubble" nodeType="interactiveSeq">
                <p:stCondLst>
                  <p:cond evt="onClick" delay="0">
                    <p:tgtEl>
                      <p:spTgt spid="17"/>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6"/>
                                        </p:tgtEl>
                                        <p:attrNameLst>
                                          <p:attrName>style.visibility</p:attrName>
                                        </p:attrNameLst>
                                      </p:cBhvr>
                                      <p:to>
                                        <p:strVal val="visible"/>
                                      </p:to>
                                    </p:set>
                                    <p:animEffect transition="in" filter="fade">
                                      <p:cBhvr>
                                        <p:cTn id="126" dur="250"/>
                                        <p:tgtEl>
                                          <p:spTgt spid="26"/>
                                        </p:tgtEl>
                                      </p:cBhvr>
                                    </p:animEffect>
                                  </p:childTnLst>
                                </p:cTn>
                              </p:par>
                              <p:par>
                                <p:cTn id="127" presetID="1" presetClass="exit" presetSubtype="0" fill="hold" grpId="1" nodeType="withEffect">
                                  <p:stCondLst>
                                    <p:cond delay="0"/>
                                  </p:stCondLst>
                                  <p:childTnLst>
                                    <p:set>
                                      <p:cBhvr>
                                        <p:cTn id="12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29" restart="whenNotActive" fill="hold" evtFilter="cancelBubble" nodeType="interactiveSeq">
                <p:stCondLst>
                  <p:cond evt="onClick" delay="0">
                    <p:tgtEl>
                      <p:spTgt spid="18"/>
                    </p:tgtEl>
                  </p:cond>
                </p:stCondLst>
                <p:endSync evt="end" delay="0">
                  <p:rtn val="all"/>
                </p:endSync>
                <p:childTnLst>
                  <p:par>
                    <p:cTn id="130" fill="hold" nodeType="clickPar">
                      <p:stCondLst>
                        <p:cond delay="0"/>
                      </p:stCondLst>
                      <p:childTnLst>
                        <p:par>
                          <p:cTn id="131" fill="hold" nodeType="withGroup">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27"/>
                                        </p:tgtEl>
                                        <p:attrNameLst>
                                          <p:attrName>style.visibility</p:attrName>
                                        </p:attrNameLst>
                                      </p:cBhvr>
                                      <p:to>
                                        <p:strVal val="visible"/>
                                      </p:to>
                                    </p:set>
                                    <p:animEffect transition="in" filter="fade">
                                      <p:cBhvr>
                                        <p:cTn id="134" dur="250"/>
                                        <p:tgtEl>
                                          <p:spTgt spid="27"/>
                                        </p:tgtEl>
                                      </p:cBhvr>
                                    </p:animEffect>
                                  </p:childTnLst>
                                </p:cTn>
                              </p:par>
                              <p:par>
                                <p:cTn id="135" presetID="1" presetClass="exit" presetSubtype="0" fill="hold" grpId="1" nodeType="withEffect">
                                  <p:stCondLst>
                                    <p:cond delay="0"/>
                                  </p:stCondLst>
                                  <p:childTnLst>
                                    <p:set>
                                      <p:cBhvr>
                                        <p:cTn id="136"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4" grpId="0" animBg="1"/>
      <p:bldP spid="5" grpId="0" animBg="1"/>
      <p:bldP spid="6" grpId="0" animBg="1"/>
      <p:bldP spid="8" grpId="0" animBg="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20" grpId="0"/>
      <p:bldP spid="7" grpId="0"/>
      <p:bldP spid="21" grpId="0"/>
      <p:bldP spid="22" grpId="0"/>
      <p:bldP spid="23" grpId="0"/>
      <p:bldP spid="24" grpId="0"/>
      <p:bldP spid="25"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479425"/>
            <a:ext cx="8220075" cy="993775"/>
          </a:xfrm>
        </p:spPr>
        <p:txBody>
          <a:bodyPr/>
          <a:lstStyle/>
          <a:p>
            <a:pPr eaLnBrk="1" hangingPunct="1"/>
            <a:r>
              <a:rPr lang="en-GB" altLang="en-US" dirty="0">
                <a:latin typeface="+mn-lt"/>
              </a:rPr>
              <a:t>Spot the Adverbs</a:t>
            </a:r>
          </a:p>
        </p:txBody>
      </p:sp>
      <p:sp>
        <p:nvSpPr>
          <p:cNvPr id="3" name="Rectangle 2"/>
          <p:cNvSpPr>
            <a:spLocks noChangeArrowheads="1"/>
          </p:cNvSpPr>
          <p:nvPr/>
        </p:nvSpPr>
        <p:spPr bwMode="auto">
          <a:xfrm>
            <a:off x="755650" y="1393825"/>
            <a:ext cx="7632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Read the sentences below and spot the adverb that says how, where or when the verb was done.</a:t>
            </a:r>
          </a:p>
        </p:txBody>
      </p:sp>
      <p:sp>
        <p:nvSpPr>
          <p:cNvPr id="4" name="Rectangle 1"/>
          <p:cNvSpPr>
            <a:spLocks noChangeArrowheads="1"/>
          </p:cNvSpPr>
          <p:nvPr/>
        </p:nvSpPr>
        <p:spPr bwMode="auto">
          <a:xfrm>
            <a:off x="1347788" y="2387600"/>
            <a:ext cx="6448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rPr>
              <a:t>Make sure you climb the ladder safely.</a:t>
            </a:r>
          </a:p>
        </p:txBody>
      </p:sp>
      <p:sp>
        <p:nvSpPr>
          <p:cNvPr id="5" name="Rectangle 1"/>
          <p:cNvSpPr>
            <a:spLocks noChangeArrowheads="1"/>
          </p:cNvSpPr>
          <p:nvPr/>
        </p:nvSpPr>
        <p:spPr bwMode="auto">
          <a:xfrm>
            <a:off x="1833563" y="3414713"/>
            <a:ext cx="5475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rPr>
              <a:t>Let’s go to the cinema today.</a:t>
            </a:r>
          </a:p>
        </p:txBody>
      </p:sp>
      <p:sp>
        <p:nvSpPr>
          <p:cNvPr id="6" name="Rectangle 1"/>
          <p:cNvSpPr>
            <a:spLocks noChangeArrowheads="1"/>
          </p:cNvSpPr>
          <p:nvPr/>
        </p:nvSpPr>
        <p:spPr bwMode="auto">
          <a:xfrm>
            <a:off x="1958975" y="4440238"/>
            <a:ext cx="52260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rPr>
              <a:t>Usually my parcels arrive on time.</a:t>
            </a:r>
          </a:p>
        </p:txBody>
      </p:sp>
      <p:sp>
        <p:nvSpPr>
          <p:cNvPr id="7" name="Rectangle 1"/>
          <p:cNvSpPr>
            <a:spLocks noChangeArrowheads="1"/>
          </p:cNvSpPr>
          <p:nvPr/>
        </p:nvSpPr>
        <p:spPr bwMode="auto">
          <a:xfrm>
            <a:off x="1670050" y="5468938"/>
            <a:ext cx="5803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rPr>
              <a:t>She looked at her friend cautiously.</a:t>
            </a:r>
          </a:p>
        </p:txBody>
      </p:sp>
      <p:pic>
        <p:nvPicPr>
          <p:cNvPr id="11272"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2249488"/>
            <a:ext cx="655637"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8"/>
          <p:cNvPicPr>
            <a:picLocks noChangeAspect="1"/>
          </p:cNvPicPr>
          <p:nvPr/>
        </p:nvPicPr>
        <p:blipFill>
          <a:blip r:embed="rId3" cstate="print">
            <a:extLst>
              <a:ext uri="{28A0092B-C50C-407E-A947-70E740481C1C}">
                <a14:useLocalDpi xmlns:a14="http://schemas.microsoft.com/office/drawing/2010/main" val="0"/>
              </a:ext>
            </a:extLst>
          </a:blip>
          <a:srcRect l="14630" r="16017"/>
          <a:stretch>
            <a:fillRect/>
          </a:stretch>
        </p:blipFill>
        <p:spPr bwMode="auto">
          <a:xfrm>
            <a:off x="6832600" y="2768600"/>
            <a:ext cx="1281113"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8125" y="4086225"/>
            <a:ext cx="925513"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6575" y="4740275"/>
            <a:ext cx="10382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
          <p:cNvSpPr>
            <a:spLocks noChangeArrowheads="1"/>
          </p:cNvSpPr>
          <p:nvPr/>
        </p:nvSpPr>
        <p:spPr bwMode="auto">
          <a:xfrm>
            <a:off x="1347788" y="2387600"/>
            <a:ext cx="6448425" cy="40005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Tx/>
              <a:buNone/>
              <a:defRPr/>
            </a:pPr>
            <a:r>
              <a:rPr lang="en-GB" altLang="en-US" sz="2000" dirty="0">
                <a:solidFill>
                  <a:schemeClr val="tx1"/>
                </a:solidFill>
              </a:rPr>
              <a:t>Make sure you climb the ladder </a:t>
            </a:r>
            <a:r>
              <a:rPr lang="en-GB" altLang="en-US" sz="2000" b="1" dirty="0">
                <a:solidFill>
                  <a:schemeClr val="accent4"/>
                </a:solidFill>
              </a:rPr>
              <a:t>safely</a:t>
            </a:r>
            <a:r>
              <a:rPr lang="en-GB" altLang="en-US" sz="2000" dirty="0">
                <a:solidFill>
                  <a:schemeClr val="tx1"/>
                </a:solidFill>
              </a:rPr>
              <a:t>.</a:t>
            </a:r>
          </a:p>
        </p:txBody>
      </p:sp>
      <p:sp>
        <p:nvSpPr>
          <p:cNvPr id="13" name="Rectangle 1"/>
          <p:cNvSpPr>
            <a:spLocks noChangeArrowheads="1"/>
          </p:cNvSpPr>
          <p:nvPr/>
        </p:nvSpPr>
        <p:spPr bwMode="auto">
          <a:xfrm>
            <a:off x="1833563" y="3414713"/>
            <a:ext cx="5475287" cy="40005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Tx/>
              <a:buNone/>
              <a:defRPr/>
            </a:pPr>
            <a:r>
              <a:rPr lang="en-GB" altLang="en-US" sz="2000" dirty="0">
                <a:solidFill>
                  <a:schemeClr val="tx1"/>
                </a:solidFill>
              </a:rPr>
              <a:t>Let’s go to the cinema </a:t>
            </a:r>
            <a:r>
              <a:rPr lang="en-GB" altLang="en-US" sz="2000" b="1" dirty="0">
                <a:solidFill>
                  <a:schemeClr val="accent4"/>
                </a:solidFill>
              </a:rPr>
              <a:t>today</a:t>
            </a:r>
            <a:r>
              <a:rPr lang="en-GB" altLang="en-US" sz="2000" dirty="0">
                <a:solidFill>
                  <a:schemeClr val="tx1"/>
                </a:solidFill>
              </a:rPr>
              <a:t>.</a:t>
            </a:r>
          </a:p>
        </p:txBody>
      </p:sp>
      <p:sp>
        <p:nvSpPr>
          <p:cNvPr id="14" name="Rectangle 1"/>
          <p:cNvSpPr>
            <a:spLocks noChangeArrowheads="1"/>
          </p:cNvSpPr>
          <p:nvPr/>
        </p:nvSpPr>
        <p:spPr bwMode="auto">
          <a:xfrm>
            <a:off x="1958975" y="4440238"/>
            <a:ext cx="5226050" cy="40163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Tx/>
              <a:buNone/>
              <a:defRPr/>
            </a:pPr>
            <a:r>
              <a:rPr lang="en-GB" altLang="en-US" sz="2000" b="1" dirty="0">
                <a:solidFill>
                  <a:schemeClr val="accent4"/>
                </a:solidFill>
              </a:rPr>
              <a:t>Usually</a:t>
            </a:r>
            <a:r>
              <a:rPr lang="en-GB" altLang="en-US" sz="2000" dirty="0">
                <a:solidFill>
                  <a:schemeClr val="accent4"/>
                </a:solidFill>
              </a:rPr>
              <a:t> </a:t>
            </a:r>
            <a:r>
              <a:rPr lang="en-GB" altLang="en-US" sz="2000" dirty="0">
                <a:solidFill>
                  <a:schemeClr val="tx1"/>
                </a:solidFill>
              </a:rPr>
              <a:t>my parcels arrive on time.</a:t>
            </a:r>
          </a:p>
        </p:txBody>
      </p:sp>
      <p:sp>
        <p:nvSpPr>
          <p:cNvPr id="15" name="Rectangle 1"/>
          <p:cNvSpPr>
            <a:spLocks noChangeArrowheads="1"/>
          </p:cNvSpPr>
          <p:nvPr/>
        </p:nvSpPr>
        <p:spPr bwMode="auto">
          <a:xfrm>
            <a:off x="1670050" y="5468938"/>
            <a:ext cx="5803900" cy="40005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Tx/>
              <a:buNone/>
              <a:defRPr/>
            </a:pPr>
            <a:r>
              <a:rPr lang="en-GB" altLang="en-US" sz="2000" dirty="0">
                <a:solidFill>
                  <a:schemeClr val="tx1"/>
                </a:solidFill>
              </a:rPr>
              <a:t>She looked at her friend </a:t>
            </a:r>
            <a:r>
              <a:rPr lang="en-GB" altLang="en-US" sz="2000" b="1" dirty="0">
                <a:solidFill>
                  <a:schemeClr val="accent4"/>
                </a:solidFill>
              </a:rPr>
              <a:t>cautiously</a:t>
            </a:r>
            <a:r>
              <a:rPr lang="en-GB" altLang="en-US" sz="2000" dirty="0">
                <a:solidFill>
                  <a:schemeClr val="tx1"/>
                </a:solidFill>
              </a:rPr>
              <a:t>.</a:t>
            </a:r>
          </a:p>
        </p:txBody>
      </p:sp>
      <p:sp>
        <p:nvSpPr>
          <p:cNvPr id="16" name="Rectangle 1"/>
          <p:cNvSpPr>
            <a:spLocks noChangeArrowheads="1"/>
          </p:cNvSpPr>
          <p:nvPr/>
        </p:nvSpPr>
        <p:spPr bwMode="auto">
          <a:xfrm>
            <a:off x="712788" y="1381126"/>
            <a:ext cx="7745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tx1"/>
                </a:solidFill>
              </a:rPr>
              <a:t>Did you notice that not all of the adverbs ended in –</a:t>
            </a:r>
            <a:r>
              <a:rPr lang="en-GB" altLang="en-US" dirty="0" err="1">
                <a:solidFill>
                  <a:schemeClr val="tx1"/>
                </a:solidFill>
              </a:rPr>
              <a:t>ly</a:t>
            </a:r>
            <a:r>
              <a:rPr lang="en-GB" altLang="en-US" dirty="0">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1"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nodeType="afterGroup">
                            <p:stCondLst>
                              <p:cond delay="1500"/>
                            </p:stCondLst>
                            <p:childTnLst>
                              <p:par>
                                <p:cTn id="17" presetID="10" presetClass="entr" presetSubtype="0" fill="hold" grpId="1"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250"/>
                                        <p:tgtEl>
                                          <p:spTgt spid="1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5" grpId="1"/>
      <p:bldP spid="6" grpId="0"/>
      <p:bldP spid="6" grpId="1"/>
      <p:bldP spid="7" grpId="0"/>
      <p:bldP spid="7" grpId="1"/>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479425"/>
            <a:ext cx="8220075" cy="993775"/>
          </a:xfrm>
        </p:spPr>
        <p:txBody>
          <a:bodyPr/>
          <a:lstStyle/>
          <a:p>
            <a:pPr eaLnBrk="1" hangingPunct="1"/>
            <a:r>
              <a:rPr lang="en-GB" altLang="en-US" dirty="0">
                <a:latin typeface="+mn-lt"/>
              </a:rPr>
              <a:t>Add an Adverb</a:t>
            </a:r>
          </a:p>
        </p:txBody>
      </p:sp>
      <p:sp>
        <p:nvSpPr>
          <p:cNvPr id="12291" name="Rectangle 2"/>
          <p:cNvSpPr>
            <a:spLocks noChangeArrowheads="1"/>
          </p:cNvSpPr>
          <p:nvPr/>
        </p:nvSpPr>
        <p:spPr bwMode="auto">
          <a:xfrm>
            <a:off x="755650" y="1471613"/>
            <a:ext cx="7632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Read the sentences below and add an adverb to say how, when or where the action in the sentence was being done.</a:t>
            </a:r>
          </a:p>
        </p:txBody>
      </p:sp>
      <p:sp>
        <p:nvSpPr>
          <p:cNvPr id="12292" name="Rectangle 1"/>
          <p:cNvSpPr>
            <a:spLocks noChangeArrowheads="1"/>
          </p:cNvSpPr>
          <p:nvPr/>
        </p:nvSpPr>
        <p:spPr bwMode="auto">
          <a:xfrm>
            <a:off x="1684338" y="2576513"/>
            <a:ext cx="576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rPr>
              <a:t>The fox ran </a:t>
            </a:r>
            <a:r>
              <a:rPr lang="en-GB" altLang="en-US" sz="2000" b="1" u="sng">
                <a:solidFill>
                  <a:schemeClr val="tx1"/>
                </a:solidFill>
              </a:rPr>
              <a:t>                        </a:t>
            </a:r>
            <a:r>
              <a:rPr lang="en-GB" altLang="en-US" sz="2000">
                <a:solidFill>
                  <a:schemeClr val="tx1"/>
                </a:solidFill>
              </a:rPr>
              <a:t> beneath the bushes.</a:t>
            </a:r>
          </a:p>
        </p:txBody>
      </p:sp>
      <p:sp>
        <p:nvSpPr>
          <p:cNvPr id="12293" name="Rectangle 1"/>
          <p:cNvSpPr>
            <a:spLocks noChangeArrowheads="1"/>
          </p:cNvSpPr>
          <p:nvPr/>
        </p:nvSpPr>
        <p:spPr bwMode="auto">
          <a:xfrm>
            <a:off x="2244725" y="3633788"/>
            <a:ext cx="4654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rPr>
              <a:t>Milly </a:t>
            </a:r>
            <a:r>
              <a:rPr lang="en-GB" altLang="en-US" sz="2000" b="1" u="sng">
                <a:solidFill>
                  <a:schemeClr val="tx1"/>
                </a:solidFill>
              </a:rPr>
              <a:t>                       </a:t>
            </a:r>
            <a:r>
              <a:rPr lang="en-GB" altLang="en-US" sz="2000">
                <a:solidFill>
                  <a:schemeClr val="tx1"/>
                </a:solidFill>
              </a:rPr>
              <a:t> did her work.</a:t>
            </a:r>
          </a:p>
        </p:txBody>
      </p:sp>
      <p:sp>
        <p:nvSpPr>
          <p:cNvPr id="12294" name="Rectangle 1"/>
          <p:cNvSpPr>
            <a:spLocks noChangeArrowheads="1"/>
          </p:cNvSpPr>
          <p:nvPr/>
        </p:nvSpPr>
        <p:spPr bwMode="auto">
          <a:xfrm>
            <a:off x="1273175" y="4627563"/>
            <a:ext cx="6597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rPr>
              <a:t>The police officer </a:t>
            </a:r>
            <a:r>
              <a:rPr lang="en-GB" altLang="en-US" sz="2000" b="1" u="sng">
                <a:solidFill>
                  <a:schemeClr val="tx1"/>
                </a:solidFill>
              </a:rPr>
              <a:t>                      </a:t>
            </a:r>
            <a:r>
              <a:rPr lang="en-GB" altLang="en-US" sz="2000">
                <a:solidFill>
                  <a:schemeClr val="tx1"/>
                </a:solidFill>
              </a:rPr>
              <a:t> gave evidence in court.</a:t>
            </a:r>
          </a:p>
        </p:txBody>
      </p:sp>
      <p:sp>
        <p:nvSpPr>
          <p:cNvPr id="12295" name="Rectangle 1"/>
          <p:cNvSpPr>
            <a:spLocks noChangeArrowheads="1"/>
          </p:cNvSpPr>
          <p:nvPr/>
        </p:nvSpPr>
        <p:spPr bwMode="auto">
          <a:xfrm>
            <a:off x="1785938" y="5621338"/>
            <a:ext cx="5133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rPr>
              <a:t>Keisha said thank you </a:t>
            </a:r>
            <a:r>
              <a:rPr lang="en-GB" altLang="en-US" sz="2000" b="1" u="sng">
                <a:solidFill>
                  <a:schemeClr val="tx1"/>
                </a:solidFill>
              </a:rPr>
              <a:t>                      </a:t>
            </a:r>
            <a:r>
              <a:rPr lang="en-GB" altLang="en-US" sz="2000">
                <a:solidFill>
                  <a:schemeClr val="tx1"/>
                </a:solidFill>
              </a:rPr>
              <a:t>.</a:t>
            </a:r>
          </a:p>
        </p:txBody>
      </p:sp>
      <p:pic>
        <p:nvPicPr>
          <p:cNvPr id="1229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8" y="3111500"/>
            <a:ext cx="15144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rotWithShape="1">
          <a:blip r:embed="rId3" cstate="print"/>
          <a:srcRect t="-15099"/>
          <a:stretch/>
        </p:blipFill>
        <p:spPr>
          <a:xfrm>
            <a:off x="6787978" y="2987290"/>
            <a:ext cx="1484038" cy="1404722"/>
          </a:xfrm>
          <a:prstGeom prst="ellipse">
            <a:avLst/>
          </a:prstGeom>
        </p:spPr>
      </p:pic>
      <p:pic>
        <p:nvPicPr>
          <p:cNvPr id="12298" name="Picture 10"/>
          <p:cNvPicPr>
            <a:picLocks noChangeAspect="1"/>
          </p:cNvPicPr>
          <p:nvPr/>
        </p:nvPicPr>
        <p:blipFill>
          <a:blip r:embed="rId4">
            <a:extLst>
              <a:ext uri="{28A0092B-C50C-407E-A947-70E740481C1C}">
                <a14:useLocalDpi xmlns:a14="http://schemas.microsoft.com/office/drawing/2010/main" val="0"/>
              </a:ext>
            </a:extLst>
          </a:blip>
          <a:srcRect b="26587"/>
          <a:stretch>
            <a:fillRect/>
          </a:stretch>
        </p:blipFill>
        <p:spPr bwMode="auto">
          <a:xfrm>
            <a:off x="576263" y="4841875"/>
            <a:ext cx="1209675"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88150" y="5151438"/>
            <a:ext cx="1693863"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479425"/>
            <a:ext cx="8220075" cy="993775"/>
          </a:xfrm>
        </p:spPr>
        <p:txBody>
          <a:bodyPr/>
          <a:lstStyle/>
          <a:p>
            <a:pPr eaLnBrk="1" hangingPunct="1"/>
            <a:r>
              <a:rPr lang="en-GB" altLang="en-US" dirty="0">
                <a:latin typeface="+mn-lt"/>
              </a:rPr>
              <a:t>Add an Adverb</a:t>
            </a:r>
          </a:p>
        </p:txBody>
      </p:sp>
      <p:sp>
        <p:nvSpPr>
          <p:cNvPr id="13315" name="Rectangle 2"/>
          <p:cNvSpPr>
            <a:spLocks noChangeArrowheads="1"/>
          </p:cNvSpPr>
          <p:nvPr/>
        </p:nvSpPr>
        <p:spPr bwMode="auto">
          <a:xfrm>
            <a:off x="755650" y="1257300"/>
            <a:ext cx="76327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 great thing about using adverbs is that there are lots of different ways to describe actions to make your writing interesting.</a:t>
            </a:r>
            <a:br>
              <a:rPr lang="en-GB" altLang="en-US">
                <a:solidFill>
                  <a:schemeClr val="tx1"/>
                </a:solidFill>
              </a:rPr>
            </a:br>
            <a:r>
              <a:rPr lang="en-GB" altLang="en-US">
                <a:solidFill>
                  <a:schemeClr val="tx1"/>
                </a:solidFill>
              </a:rPr>
              <a:t>Here are some suggestions: </a:t>
            </a:r>
          </a:p>
        </p:txBody>
      </p:sp>
      <p:sp>
        <p:nvSpPr>
          <p:cNvPr id="13316" name="Rectangle 1"/>
          <p:cNvSpPr>
            <a:spLocks noChangeArrowheads="1"/>
          </p:cNvSpPr>
          <p:nvPr/>
        </p:nvSpPr>
        <p:spPr bwMode="auto">
          <a:xfrm>
            <a:off x="1684338" y="2355850"/>
            <a:ext cx="576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rPr>
              <a:t>The fox ran </a:t>
            </a:r>
            <a:r>
              <a:rPr lang="en-GB" altLang="en-US" sz="2000" b="1" u="sng">
                <a:solidFill>
                  <a:schemeClr val="tx1"/>
                </a:solidFill>
              </a:rPr>
              <a:t>                        </a:t>
            </a:r>
            <a:r>
              <a:rPr lang="en-GB" altLang="en-US" sz="2000">
                <a:solidFill>
                  <a:schemeClr val="tx1"/>
                </a:solidFill>
              </a:rPr>
              <a:t> beneath the bushes.</a:t>
            </a:r>
          </a:p>
        </p:txBody>
      </p:sp>
      <p:sp>
        <p:nvSpPr>
          <p:cNvPr id="13317" name="Rectangle 1"/>
          <p:cNvSpPr>
            <a:spLocks noChangeArrowheads="1"/>
          </p:cNvSpPr>
          <p:nvPr/>
        </p:nvSpPr>
        <p:spPr bwMode="auto">
          <a:xfrm>
            <a:off x="2244725" y="3113088"/>
            <a:ext cx="4654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rPr>
              <a:t>Milly </a:t>
            </a:r>
            <a:r>
              <a:rPr lang="en-GB" altLang="en-US" sz="2000" b="1" u="sng">
                <a:solidFill>
                  <a:schemeClr val="tx1"/>
                </a:solidFill>
              </a:rPr>
              <a:t>                       </a:t>
            </a:r>
            <a:r>
              <a:rPr lang="en-GB" altLang="en-US" sz="2000">
                <a:solidFill>
                  <a:schemeClr val="tx1"/>
                </a:solidFill>
              </a:rPr>
              <a:t> did her work.</a:t>
            </a:r>
          </a:p>
        </p:txBody>
      </p:sp>
      <p:sp>
        <p:nvSpPr>
          <p:cNvPr id="13318" name="Rectangle 1"/>
          <p:cNvSpPr>
            <a:spLocks noChangeArrowheads="1"/>
          </p:cNvSpPr>
          <p:nvPr/>
        </p:nvSpPr>
        <p:spPr bwMode="auto">
          <a:xfrm>
            <a:off x="1273175" y="3870325"/>
            <a:ext cx="6597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rPr>
              <a:t>The police officer </a:t>
            </a:r>
            <a:r>
              <a:rPr lang="en-GB" altLang="en-US" sz="2000" b="1" u="sng">
                <a:solidFill>
                  <a:schemeClr val="tx1"/>
                </a:solidFill>
              </a:rPr>
              <a:t>                      </a:t>
            </a:r>
            <a:r>
              <a:rPr lang="en-GB" altLang="en-US" sz="2000">
                <a:solidFill>
                  <a:schemeClr val="tx1"/>
                </a:solidFill>
              </a:rPr>
              <a:t> gave evidence in court.</a:t>
            </a:r>
          </a:p>
        </p:txBody>
      </p:sp>
      <p:sp>
        <p:nvSpPr>
          <p:cNvPr id="13319" name="Rectangle 1"/>
          <p:cNvSpPr>
            <a:spLocks noChangeArrowheads="1"/>
          </p:cNvSpPr>
          <p:nvPr/>
        </p:nvSpPr>
        <p:spPr bwMode="auto">
          <a:xfrm>
            <a:off x="1785938" y="4627563"/>
            <a:ext cx="5133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rPr>
              <a:t>Keisha said thank you </a:t>
            </a:r>
            <a:r>
              <a:rPr lang="en-GB" altLang="en-US" sz="2000" b="1" u="sng">
                <a:solidFill>
                  <a:schemeClr val="tx1"/>
                </a:solidFill>
              </a:rPr>
              <a:t>                      </a:t>
            </a:r>
            <a:r>
              <a:rPr lang="en-GB" altLang="en-US" sz="2000">
                <a:solidFill>
                  <a:schemeClr val="tx1"/>
                </a:solidFill>
              </a:rPr>
              <a:t>.</a:t>
            </a:r>
          </a:p>
        </p:txBody>
      </p:sp>
      <p:pic>
        <p:nvPicPr>
          <p:cNvPr id="1332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8" y="2813050"/>
            <a:ext cx="122555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rotWithShape="1">
          <a:blip r:embed="rId3" cstate="print"/>
          <a:srcRect t="-15099"/>
          <a:stretch/>
        </p:blipFill>
        <p:spPr>
          <a:xfrm>
            <a:off x="6787978" y="2340564"/>
            <a:ext cx="1484038" cy="1404722"/>
          </a:xfrm>
          <a:prstGeom prst="ellipse">
            <a:avLst/>
          </a:prstGeom>
        </p:spPr>
      </p:pic>
      <p:pic>
        <p:nvPicPr>
          <p:cNvPr id="13322" name="Picture 10"/>
          <p:cNvPicPr>
            <a:picLocks noChangeAspect="1"/>
          </p:cNvPicPr>
          <p:nvPr/>
        </p:nvPicPr>
        <p:blipFill>
          <a:blip r:embed="rId4">
            <a:extLst>
              <a:ext uri="{28A0092B-C50C-407E-A947-70E740481C1C}">
                <a14:useLocalDpi xmlns:a14="http://schemas.microsoft.com/office/drawing/2010/main" val="0"/>
              </a:ext>
            </a:extLst>
          </a:blip>
          <a:srcRect b="26587"/>
          <a:stretch>
            <a:fillRect/>
          </a:stretch>
        </p:blipFill>
        <p:spPr bwMode="auto">
          <a:xfrm>
            <a:off x="576263" y="4841875"/>
            <a:ext cx="1209675"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88150" y="5151438"/>
            <a:ext cx="1693863"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
          <p:cNvSpPr>
            <a:spLocks noChangeArrowheads="1"/>
          </p:cNvSpPr>
          <p:nvPr/>
        </p:nvSpPr>
        <p:spPr bwMode="auto">
          <a:xfrm>
            <a:off x="1944688" y="5318125"/>
            <a:ext cx="46942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Which adverbs did you choose? Does selecting different adverbs change the whole meaning of a sentence?</a:t>
            </a:r>
          </a:p>
        </p:txBody>
      </p:sp>
      <p:sp>
        <p:nvSpPr>
          <p:cNvPr id="9" name="Rectangle 8"/>
          <p:cNvSpPr/>
          <p:nvPr/>
        </p:nvSpPr>
        <p:spPr>
          <a:xfrm>
            <a:off x="3540125" y="2335213"/>
            <a:ext cx="1031875" cy="400050"/>
          </a:xfrm>
          <a:prstGeom prst="rect">
            <a:avLst/>
          </a:prstGeom>
        </p:spPr>
        <p:txBody>
          <a:bodyPr wrap="none">
            <a:spAutoFit/>
          </a:bodyPr>
          <a:lstStyle/>
          <a:p>
            <a:pPr eaLnBrk="1" fontAlgn="auto" hangingPunct="1">
              <a:spcBef>
                <a:spcPts val="0"/>
              </a:spcBef>
              <a:spcAft>
                <a:spcPts val="0"/>
              </a:spcAft>
              <a:defRPr/>
            </a:pPr>
            <a:r>
              <a:rPr lang="en-GB" altLang="en-US" sz="2000" b="1" dirty="0">
                <a:solidFill>
                  <a:schemeClr val="accent4"/>
                </a:solidFill>
                <a:latin typeface="+mn-lt"/>
              </a:rPr>
              <a:t>timidly</a:t>
            </a:r>
            <a:endParaRPr lang="en-GB" sz="2000" b="1" dirty="0">
              <a:solidFill>
                <a:schemeClr val="accent4"/>
              </a:solidFill>
              <a:latin typeface="+mn-lt"/>
            </a:endParaRPr>
          </a:p>
        </p:txBody>
      </p:sp>
      <p:sp>
        <p:nvSpPr>
          <p:cNvPr id="14" name="Rectangle 13"/>
          <p:cNvSpPr/>
          <p:nvPr/>
        </p:nvSpPr>
        <p:spPr>
          <a:xfrm>
            <a:off x="3498850" y="3113088"/>
            <a:ext cx="1296988" cy="400050"/>
          </a:xfrm>
          <a:prstGeom prst="rect">
            <a:avLst/>
          </a:prstGeom>
        </p:spPr>
        <p:txBody>
          <a:bodyPr wrap="none">
            <a:spAutoFit/>
          </a:bodyPr>
          <a:lstStyle/>
          <a:p>
            <a:pPr eaLnBrk="1" fontAlgn="auto" hangingPunct="1">
              <a:spcBef>
                <a:spcPts val="0"/>
              </a:spcBef>
              <a:spcAft>
                <a:spcPts val="0"/>
              </a:spcAft>
              <a:defRPr/>
            </a:pPr>
            <a:r>
              <a:rPr lang="en-GB" altLang="en-US" sz="2000" b="1" dirty="0">
                <a:solidFill>
                  <a:schemeClr val="accent4"/>
                </a:solidFill>
                <a:latin typeface="+mn-lt"/>
              </a:rPr>
              <a:t>carefully </a:t>
            </a:r>
            <a:endParaRPr lang="en-GB" sz="2000" b="1" dirty="0">
              <a:solidFill>
                <a:schemeClr val="accent4"/>
              </a:solidFill>
              <a:latin typeface="+mn-lt"/>
            </a:endParaRPr>
          </a:p>
        </p:txBody>
      </p:sp>
      <p:sp>
        <p:nvSpPr>
          <p:cNvPr id="15" name="Rectangle 14"/>
          <p:cNvSpPr/>
          <p:nvPr/>
        </p:nvSpPr>
        <p:spPr>
          <a:xfrm>
            <a:off x="3505200" y="3848100"/>
            <a:ext cx="1573213" cy="400050"/>
          </a:xfrm>
          <a:prstGeom prst="rect">
            <a:avLst/>
          </a:prstGeom>
        </p:spPr>
        <p:txBody>
          <a:bodyPr wrap="none">
            <a:spAutoFit/>
          </a:bodyPr>
          <a:lstStyle/>
          <a:p>
            <a:pPr eaLnBrk="1" fontAlgn="auto" hangingPunct="1">
              <a:spcBef>
                <a:spcPts val="0"/>
              </a:spcBef>
              <a:spcAft>
                <a:spcPts val="0"/>
              </a:spcAft>
              <a:defRPr/>
            </a:pPr>
            <a:r>
              <a:rPr lang="en-GB" altLang="en-US" sz="2000" b="1" dirty="0">
                <a:solidFill>
                  <a:schemeClr val="accent4"/>
                </a:solidFill>
                <a:latin typeface="+mn-lt"/>
              </a:rPr>
              <a:t>confidently </a:t>
            </a:r>
            <a:endParaRPr lang="en-GB" sz="2000" b="1" dirty="0">
              <a:solidFill>
                <a:schemeClr val="accent4"/>
              </a:solidFill>
              <a:latin typeface="+mn-lt"/>
            </a:endParaRPr>
          </a:p>
        </p:txBody>
      </p:sp>
      <p:sp>
        <p:nvSpPr>
          <p:cNvPr id="16" name="Rectangle 15"/>
          <p:cNvSpPr/>
          <p:nvPr/>
        </p:nvSpPr>
        <p:spPr>
          <a:xfrm>
            <a:off x="4868863" y="4624388"/>
            <a:ext cx="1482725" cy="400050"/>
          </a:xfrm>
          <a:prstGeom prst="rect">
            <a:avLst/>
          </a:prstGeom>
        </p:spPr>
        <p:txBody>
          <a:bodyPr wrap="none">
            <a:spAutoFit/>
          </a:bodyPr>
          <a:lstStyle/>
          <a:p>
            <a:pPr eaLnBrk="1" fontAlgn="auto" hangingPunct="1">
              <a:spcBef>
                <a:spcPts val="0"/>
              </a:spcBef>
              <a:spcAft>
                <a:spcPts val="0"/>
              </a:spcAft>
              <a:defRPr/>
            </a:pPr>
            <a:r>
              <a:rPr lang="en-GB" altLang="en-US" sz="2000" b="1" dirty="0">
                <a:solidFill>
                  <a:schemeClr val="accent4"/>
                </a:solidFill>
                <a:latin typeface="+mn-lt"/>
              </a:rPr>
              <a:t>reluctantly</a:t>
            </a:r>
            <a:endParaRPr lang="en-GB" sz="2000" b="1" dirty="0">
              <a:solidFill>
                <a:schemeClr val="accent4"/>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5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5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479425"/>
            <a:ext cx="8220075" cy="993775"/>
          </a:xfrm>
        </p:spPr>
        <p:txBody>
          <a:bodyPr/>
          <a:lstStyle/>
          <a:p>
            <a:pPr eaLnBrk="1" hangingPunct="1"/>
            <a:r>
              <a:rPr lang="en-GB" altLang="en-US" dirty="0">
                <a:latin typeface="+mn-lt"/>
              </a:rPr>
              <a:t>Spin the Wheel</a:t>
            </a:r>
          </a:p>
        </p:txBody>
      </p:sp>
      <p:sp>
        <p:nvSpPr>
          <p:cNvPr id="14339" name="Content Placeholder 2"/>
          <p:cNvSpPr>
            <a:spLocks/>
          </p:cNvSpPr>
          <p:nvPr/>
        </p:nvSpPr>
        <p:spPr bwMode="auto">
          <a:xfrm>
            <a:off x="644525" y="1365250"/>
            <a:ext cx="7888288" cy="454025"/>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2000"/>
              <a:t>Spin the wheel to select an </a:t>
            </a:r>
            <a:r>
              <a:rPr lang="en-GB" altLang="en-US" sz="2000" b="1">
                <a:solidFill>
                  <a:srgbClr val="0070C0"/>
                </a:solidFill>
              </a:rPr>
              <a:t>adverb</a:t>
            </a:r>
            <a:r>
              <a:rPr lang="en-GB" altLang="en-US" sz="200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819275"/>
            <a:ext cx="3654425"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ntagon 4"/>
          <p:cNvSpPr/>
          <p:nvPr/>
        </p:nvSpPr>
        <p:spPr>
          <a:xfrm rot="10800000">
            <a:off x="4141788" y="3524250"/>
            <a:ext cx="544512" cy="242888"/>
          </a:xfrm>
          <a:prstGeom prst="homePlate">
            <a:avLst>
              <a:gd name="adj" fmla="val 47878"/>
            </a:avLst>
          </a:prstGeom>
          <a:solidFill>
            <a:srgbClr val="E6C734"/>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ysClr val="windowText" lastClr="000000"/>
              </a:solidFill>
            </a:endParaRPr>
          </a:p>
        </p:txBody>
      </p:sp>
      <p:sp>
        <p:nvSpPr>
          <p:cNvPr id="6" name="Spin Trigger"/>
          <p:cNvSpPr/>
          <p:nvPr/>
        </p:nvSpPr>
        <p:spPr>
          <a:xfrm>
            <a:off x="2014538" y="5735638"/>
            <a:ext cx="1136650" cy="500062"/>
          </a:xfrm>
          <a:prstGeom prst="homePlate">
            <a:avLst>
              <a:gd name="adj" fmla="val 0"/>
            </a:avLst>
          </a:prstGeom>
          <a:solidFill>
            <a:schemeClr val="accent3"/>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ysClr val="windowText" lastClr="000000"/>
                </a:solidFill>
                <a:latin typeface="Twinkl SemiBold" pitchFamily="2" charset="0"/>
              </a:rPr>
              <a:t>Spin</a:t>
            </a:r>
          </a:p>
        </p:txBody>
      </p:sp>
      <p:sp>
        <p:nvSpPr>
          <p:cNvPr id="14343" name="Rectangle 6"/>
          <p:cNvSpPr>
            <a:spLocks noChangeArrowheads="1"/>
          </p:cNvSpPr>
          <p:nvPr/>
        </p:nvSpPr>
        <p:spPr bwMode="auto">
          <a:xfrm>
            <a:off x="3960813" y="4784725"/>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Spin the wheel to choose an </a:t>
            </a:r>
            <a:r>
              <a:rPr lang="en-GB" altLang="en-US" b="1">
                <a:solidFill>
                  <a:srgbClr val="0175B0"/>
                </a:solidFill>
              </a:rPr>
              <a:t>adverb</a:t>
            </a:r>
            <a:r>
              <a:rPr lang="en-GB" altLang="en-US">
                <a:solidFill>
                  <a:schemeClr val="tx1"/>
                </a:solidFill>
              </a:rPr>
              <a:t>. On your whiteboards, write your own sentence about </a:t>
            </a:r>
            <a:r>
              <a:rPr lang="en-GB" altLang="en-US" b="1">
                <a:solidFill>
                  <a:srgbClr val="87BD34"/>
                </a:solidFill>
              </a:rPr>
              <a:t>something that might happen at school</a:t>
            </a:r>
            <a:r>
              <a:rPr lang="en-GB" altLang="en-US">
                <a:solidFill>
                  <a:srgbClr val="87BD34"/>
                </a:solidFill>
              </a:rPr>
              <a:t> </a:t>
            </a:r>
            <a:r>
              <a:rPr lang="en-GB" altLang="en-US">
                <a:solidFill>
                  <a:schemeClr val="tx1"/>
                </a:solidFill>
              </a:rPr>
              <a:t>including that </a:t>
            </a:r>
            <a:r>
              <a:rPr lang="en-GB" altLang="en-US" b="1">
                <a:solidFill>
                  <a:srgbClr val="0175B0"/>
                </a:solidFill>
              </a:rPr>
              <a:t>adverb</a:t>
            </a:r>
            <a:r>
              <a:rPr lang="en-GB" altLang="en-US">
                <a:solidFill>
                  <a:schemeClr val="tx1"/>
                </a:solidFill>
              </a:rPr>
              <a:t>.</a:t>
            </a:r>
          </a:p>
        </p:txBody>
      </p:sp>
      <p:pic>
        <p:nvPicPr>
          <p:cNvPr id="1434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2820988"/>
            <a:ext cx="32956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accel="50000" decel="50000" fill="hold" nodeType="clickEffect">
                                  <p:stCondLst>
                                    <p:cond delay="0"/>
                                  </p:stCondLst>
                                  <p:childTnLst>
                                    <p:animRot by="36780000">
                                      <p:cBhvr>
                                        <p:cTn id="6" dur="2000" fill="hold"/>
                                        <p:tgtEl>
                                          <p:spTgt spid="4"/>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accel="50000" decel="50000" fill="hold" nodeType="clickEffect">
                                  <p:stCondLst>
                                    <p:cond delay="0"/>
                                  </p:stCondLst>
                                  <p:childTnLst>
                                    <p:animRot by="51840000">
                                      <p:cBhvr>
                                        <p:cTn id="10" dur="2000" fill="hold"/>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mph" presetSubtype="0" accel="50000" decel="50000" fill="hold" nodeType="clickEffect">
                                  <p:stCondLst>
                                    <p:cond delay="0"/>
                                  </p:stCondLst>
                                  <p:childTnLst>
                                    <p:animRot by="30240000">
                                      <p:cBhvr>
                                        <p:cTn id="14" dur="2000" fill="hold"/>
                                        <p:tgtEl>
                                          <p:spTgt spid="4"/>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mph" presetSubtype="0" accel="50000" decel="50000" fill="hold" nodeType="clickEffect">
                                  <p:stCondLst>
                                    <p:cond delay="0"/>
                                  </p:stCondLst>
                                  <p:childTnLst>
                                    <p:animRot by="23760000">
                                      <p:cBhvr>
                                        <p:cTn id="18" dur="2000" fill="hold"/>
                                        <p:tgtEl>
                                          <p:spTgt spid="4"/>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mph" presetSubtype="0" accel="50000" decel="50000" fill="hold" nodeType="clickEffect">
                                  <p:stCondLst>
                                    <p:cond delay="0"/>
                                  </p:stCondLst>
                                  <p:childTnLst>
                                    <p:animRot by="99360000">
                                      <p:cBhvr>
                                        <p:cTn id="22" dur="2000" fill="hold"/>
                                        <p:tgtEl>
                                          <p:spTgt spid="4"/>
                                        </p:tgtEl>
                                        <p:attrNameLst>
                                          <p:attrName>r</p:attrName>
                                        </p:attrNameLst>
                                      </p:cBhvr>
                                    </p:animRo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mph" presetSubtype="0" accel="50000" decel="50000" fill="hold" nodeType="clickEffect">
                                  <p:stCondLst>
                                    <p:cond delay="0"/>
                                  </p:stCondLst>
                                  <p:childTnLst>
                                    <p:animRot by="23760000">
                                      <p:cBhvr>
                                        <p:cTn id="26" dur="2000" fill="hold"/>
                                        <p:tgtEl>
                                          <p:spTgt spid="4"/>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mph" presetSubtype="0" accel="50000" decel="50000" fill="hold" nodeType="clickEffect">
                                  <p:stCondLst>
                                    <p:cond delay="0"/>
                                  </p:stCondLst>
                                  <p:childTnLst>
                                    <p:animRot by="56160000">
                                      <p:cBhvr>
                                        <p:cTn id="30" dur="2000" fill="hold"/>
                                        <p:tgtEl>
                                          <p:spTgt spid="4"/>
                                        </p:tgtEl>
                                        <p:attrNameLst>
                                          <p:attrName>r</p:attrName>
                                        </p:attrNameLst>
                                      </p:cBhvr>
                                    </p:animRo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mph" presetSubtype="0" accel="50000" decel="50000" fill="hold" nodeType="clickEffect">
                                  <p:stCondLst>
                                    <p:cond delay="0"/>
                                  </p:stCondLst>
                                  <p:childTnLst>
                                    <p:animRot by="54000000">
                                      <p:cBhvr>
                                        <p:cTn id="34" dur="2000" fill="hold"/>
                                        <p:tgtEl>
                                          <p:spTgt spid="4"/>
                                        </p:tgtEl>
                                        <p:attrNameLst>
                                          <p:attrName>r</p:attrName>
                                        </p:attrNameLst>
                                      </p:cBhvr>
                                    </p:animRo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mph" presetSubtype="0" accel="50000" decel="50000" fill="hold" nodeType="clickEffect">
                                  <p:stCondLst>
                                    <p:cond delay="0"/>
                                  </p:stCondLst>
                                  <p:childTnLst>
                                    <p:animRot by="56160000">
                                      <p:cBhvr>
                                        <p:cTn id="38" dur="2000" fill="hold"/>
                                        <p:tgtEl>
                                          <p:spTgt spid="4"/>
                                        </p:tgtEl>
                                        <p:attrNameLst>
                                          <p:attrName>r</p:attrName>
                                        </p:attrNameLst>
                                      </p:cBhvr>
                                    </p:animRo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mph" presetSubtype="0" accel="50000" decel="50000" fill="hold" nodeType="clickEffect">
                                  <p:stCondLst>
                                    <p:cond delay="0"/>
                                  </p:stCondLst>
                                  <p:childTnLst>
                                    <p:animRot by="17280000">
                                      <p:cBhvr>
                                        <p:cTn id="42" dur="2000" fill="hold"/>
                                        <p:tgtEl>
                                          <p:spTgt spid="4"/>
                                        </p:tgtEl>
                                        <p:attrNameLst>
                                          <p:attrName>r</p:attrName>
                                        </p:attrNameLst>
                                      </p:cBhvr>
                                    </p:animRo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mph" presetSubtype="0" fill="hold" nodeType="clickEffect">
                                  <p:stCondLst>
                                    <p:cond delay="0"/>
                                  </p:stCondLst>
                                  <p:childTnLst>
                                    <p:animRot by="-17280000">
                                      <p:cBhvr>
                                        <p:cTn id="46" dur="5000" fill="hold"/>
                                        <p:tgtEl>
                                          <p:spTgt spid="4"/>
                                        </p:tgtEl>
                                        <p:attrNameLst>
                                          <p:attrName>r</p:attrName>
                                        </p:attrNameLst>
                                      </p:cBhvr>
                                    </p:animRot>
                                  </p:childTnLst>
                                </p:cTn>
                              </p:par>
                              <p:par>
                                <p:cTn id="47" presetID="32" presetClass="emph" presetSubtype="0" fill="hold" nodeType="withEffect">
                                  <p:stCondLst>
                                    <p:cond delay="5000"/>
                                  </p:stCondLst>
                                  <p:childTnLst>
                                    <p:animRot by="120000">
                                      <p:cBhvr>
                                        <p:cTn id="48" dur="50" fill="hold">
                                          <p:stCondLst>
                                            <p:cond delay="0"/>
                                          </p:stCondLst>
                                        </p:cTn>
                                        <p:tgtEl>
                                          <p:spTgt spid="4"/>
                                        </p:tgtEl>
                                        <p:attrNameLst>
                                          <p:attrName>r</p:attrName>
                                        </p:attrNameLst>
                                      </p:cBhvr>
                                    </p:animRot>
                                    <p:animRot by="-240000">
                                      <p:cBhvr>
                                        <p:cTn id="49" dur="100" fill="hold">
                                          <p:stCondLst>
                                            <p:cond delay="100"/>
                                          </p:stCondLst>
                                        </p:cTn>
                                        <p:tgtEl>
                                          <p:spTgt spid="4"/>
                                        </p:tgtEl>
                                        <p:attrNameLst>
                                          <p:attrName>r</p:attrName>
                                        </p:attrNameLst>
                                      </p:cBhvr>
                                    </p:animRot>
                                    <p:animRot by="240000">
                                      <p:cBhvr>
                                        <p:cTn id="50" dur="100" fill="hold">
                                          <p:stCondLst>
                                            <p:cond delay="200"/>
                                          </p:stCondLst>
                                        </p:cTn>
                                        <p:tgtEl>
                                          <p:spTgt spid="4"/>
                                        </p:tgtEl>
                                        <p:attrNameLst>
                                          <p:attrName>r</p:attrName>
                                        </p:attrNameLst>
                                      </p:cBhvr>
                                    </p:animRot>
                                    <p:animRot by="-240000">
                                      <p:cBhvr>
                                        <p:cTn id="51" dur="100" fill="hold">
                                          <p:stCondLst>
                                            <p:cond delay="300"/>
                                          </p:stCondLst>
                                        </p:cTn>
                                        <p:tgtEl>
                                          <p:spTgt spid="4"/>
                                        </p:tgtEl>
                                        <p:attrNameLst>
                                          <p:attrName>r</p:attrName>
                                        </p:attrNameLst>
                                      </p:cBhvr>
                                    </p:animRot>
                                    <p:animRot by="120000">
                                      <p:cBhvr>
                                        <p:cTn id="52" dur="100" fill="hold">
                                          <p:stCondLst>
                                            <p:cond delay="4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479425"/>
            <a:ext cx="8220075" cy="993775"/>
          </a:xfrm>
        </p:spPr>
        <p:txBody>
          <a:bodyPr/>
          <a:lstStyle/>
          <a:p>
            <a:pPr eaLnBrk="1" hangingPunct="1"/>
            <a:r>
              <a:rPr lang="en-GB" altLang="en-US" dirty="0">
                <a:latin typeface="+mn-lt"/>
              </a:rPr>
              <a:t>Adverb Detectives</a:t>
            </a:r>
          </a:p>
        </p:txBody>
      </p:sp>
      <p:sp>
        <p:nvSpPr>
          <p:cNvPr id="15363" name="Rectangle 2"/>
          <p:cNvSpPr>
            <a:spLocks noChangeArrowheads="1"/>
          </p:cNvSpPr>
          <p:nvPr/>
        </p:nvSpPr>
        <p:spPr bwMode="auto">
          <a:xfrm>
            <a:off x="755650" y="1473200"/>
            <a:ext cx="7632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tx1"/>
                </a:solidFill>
              </a:rPr>
              <a:t>Read the following passage of text. How many adverbs can you spot? Write the adverbs on your whiteboard.</a:t>
            </a:r>
          </a:p>
        </p:txBody>
      </p:sp>
      <p:sp>
        <p:nvSpPr>
          <p:cNvPr id="4" name="Rectangle 3"/>
          <p:cNvSpPr>
            <a:spLocks noChangeArrowheads="1"/>
          </p:cNvSpPr>
          <p:nvPr/>
        </p:nvSpPr>
        <p:spPr bwMode="auto">
          <a:xfrm>
            <a:off x="755650" y="2254250"/>
            <a:ext cx="76327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In the summer holidays, Michael was happily painting a picture when his Mum asked him if he could quickly go to the shop. She wanted him to go now as she needed him to go quickly because she needed some more milk immediately. Michael cheerfully agreed because he goes to the shop regularly and enjoys riding his bike safely to get there. Michael soon set off to the shop. He was constantly checking for cars and never stopping for a break. He merrily bought the milk and enthusiastically paid the shopkeeper. Sneakily, he bought a chocolate bar to hungrily munch on his way home. He got the chocolate everywhere.</a:t>
            </a:r>
          </a:p>
        </p:txBody>
      </p:sp>
      <p:sp>
        <p:nvSpPr>
          <p:cNvPr id="5" name="Rectangle 4"/>
          <p:cNvSpPr>
            <a:spLocks noChangeArrowheads="1"/>
          </p:cNvSpPr>
          <p:nvPr/>
        </p:nvSpPr>
        <p:spPr bwMode="auto">
          <a:xfrm>
            <a:off x="755650" y="517366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Could you change the adverbs to give some of the sentences a different meaning? </a:t>
            </a:r>
          </a:p>
        </p:txBody>
      </p:sp>
      <p:pic>
        <p:nvPicPr>
          <p:cNvPr id="1536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7463" y="4675188"/>
            <a:ext cx="2020887"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55650" y="2254250"/>
            <a:ext cx="7632700" cy="2586038"/>
          </a:xfrm>
          <a:prstGeom prst="rect">
            <a:avLst/>
          </a:prstGeom>
        </p:spPr>
        <p:txBody>
          <a:bodyPr>
            <a:spAutoFit/>
          </a:bodyPr>
          <a:lstStyle/>
          <a:p>
            <a:pPr eaLnBrk="1" fontAlgn="auto" hangingPunct="1">
              <a:spcBef>
                <a:spcPts val="0"/>
              </a:spcBef>
              <a:spcAft>
                <a:spcPts val="0"/>
              </a:spcAft>
              <a:defRPr/>
            </a:pPr>
            <a:r>
              <a:rPr lang="en-GB" dirty="0">
                <a:latin typeface="+mn-lt"/>
              </a:rPr>
              <a:t>In the summer holidays, Michael was </a:t>
            </a:r>
            <a:r>
              <a:rPr lang="en-GB" b="1" dirty="0">
                <a:solidFill>
                  <a:schemeClr val="accent2">
                    <a:lumMod val="75000"/>
                  </a:schemeClr>
                </a:solidFill>
                <a:latin typeface="+mn-lt"/>
              </a:rPr>
              <a:t>happily</a:t>
            </a:r>
            <a:r>
              <a:rPr lang="en-GB" dirty="0">
                <a:latin typeface="+mn-lt"/>
              </a:rPr>
              <a:t> painting a picture when his Mum asked him if he could </a:t>
            </a:r>
            <a:r>
              <a:rPr lang="en-GB" b="1" dirty="0">
                <a:solidFill>
                  <a:schemeClr val="accent2">
                    <a:lumMod val="75000"/>
                  </a:schemeClr>
                </a:solidFill>
                <a:latin typeface="+mn-lt"/>
              </a:rPr>
              <a:t>quickly</a:t>
            </a:r>
            <a:r>
              <a:rPr lang="en-GB" dirty="0">
                <a:latin typeface="+mn-lt"/>
              </a:rPr>
              <a:t> go to the shop. She wanted him to go </a:t>
            </a:r>
            <a:r>
              <a:rPr lang="en-GB" b="1" dirty="0">
                <a:solidFill>
                  <a:schemeClr val="accent2">
                    <a:lumMod val="75000"/>
                  </a:schemeClr>
                </a:solidFill>
                <a:latin typeface="+mn-lt"/>
              </a:rPr>
              <a:t>now</a:t>
            </a:r>
            <a:r>
              <a:rPr lang="en-GB" dirty="0">
                <a:latin typeface="+mn-lt"/>
              </a:rPr>
              <a:t> as she needed him to go </a:t>
            </a:r>
            <a:r>
              <a:rPr lang="en-GB" b="1" dirty="0">
                <a:solidFill>
                  <a:schemeClr val="accent2">
                    <a:lumMod val="75000"/>
                  </a:schemeClr>
                </a:solidFill>
                <a:latin typeface="+mn-lt"/>
              </a:rPr>
              <a:t>quickly</a:t>
            </a:r>
            <a:r>
              <a:rPr lang="en-GB" dirty="0">
                <a:latin typeface="+mn-lt"/>
              </a:rPr>
              <a:t> because she needed some more milk </a:t>
            </a:r>
            <a:r>
              <a:rPr lang="en-GB" b="1" dirty="0">
                <a:solidFill>
                  <a:schemeClr val="accent2">
                    <a:lumMod val="75000"/>
                  </a:schemeClr>
                </a:solidFill>
                <a:latin typeface="+mn-lt"/>
              </a:rPr>
              <a:t>immediately</a:t>
            </a:r>
            <a:r>
              <a:rPr lang="en-GB" dirty="0">
                <a:latin typeface="+mn-lt"/>
              </a:rPr>
              <a:t>. Michael </a:t>
            </a:r>
            <a:r>
              <a:rPr lang="en-GB" b="1" dirty="0">
                <a:solidFill>
                  <a:schemeClr val="accent2">
                    <a:lumMod val="75000"/>
                  </a:schemeClr>
                </a:solidFill>
                <a:latin typeface="+mn-lt"/>
              </a:rPr>
              <a:t>cheerfully</a:t>
            </a:r>
            <a:r>
              <a:rPr lang="en-GB" dirty="0">
                <a:latin typeface="+mn-lt"/>
              </a:rPr>
              <a:t> agreed because he goes to the shop </a:t>
            </a:r>
            <a:r>
              <a:rPr lang="en-GB" b="1" dirty="0">
                <a:solidFill>
                  <a:schemeClr val="accent2">
                    <a:lumMod val="75000"/>
                  </a:schemeClr>
                </a:solidFill>
                <a:latin typeface="+mn-lt"/>
              </a:rPr>
              <a:t>regularly</a:t>
            </a:r>
            <a:r>
              <a:rPr lang="en-GB" dirty="0">
                <a:latin typeface="+mn-lt"/>
              </a:rPr>
              <a:t> and enjoys riding his bike </a:t>
            </a:r>
            <a:r>
              <a:rPr lang="en-GB" b="1" dirty="0">
                <a:solidFill>
                  <a:schemeClr val="accent2">
                    <a:lumMod val="75000"/>
                  </a:schemeClr>
                </a:solidFill>
                <a:latin typeface="+mn-lt"/>
              </a:rPr>
              <a:t>safely</a:t>
            </a:r>
            <a:r>
              <a:rPr lang="en-GB" dirty="0">
                <a:latin typeface="+mn-lt"/>
              </a:rPr>
              <a:t> to get </a:t>
            </a:r>
            <a:r>
              <a:rPr lang="en-GB" b="1" dirty="0">
                <a:solidFill>
                  <a:schemeClr val="accent2">
                    <a:lumMod val="75000"/>
                  </a:schemeClr>
                </a:solidFill>
                <a:latin typeface="+mn-lt"/>
              </a:rPr>
              <a:t>there</a:t>
            </a:r>
            <a:r>
              <a:rPr lang="en-GB" dirty="0">
                <a:latin typeface="+mn-lt"/>
              </a:rPr>
              <a:t>. Michael </a:t>
            </a:r>
            <a:r>
              <a:rPr lang="en-GB" b="1" dirty="0">
                <a:solidFill>
                  <a:schemeClr val="accent2">
                    <a:lumMod val="75000"/>
                  </a:schemeClr>
                </a:solidFill>
                <a:latin typeface="+mn-lt"/>
              </a:rPr>
              <a:t>soon</a:t>
            </a:r>
            <a:r>
              <a:rPr lang="en-GB" dirty="0">
                <a:latin typeface="+mn-lt"/>
              </a:rPr>
              <a:t> set off to the shop. He was </a:t>
            </a:r>
            <a:r>
              <a:rPr lang="en-GB" b="1" dirty="0">
                <a:solidFill>
                  <a:schemeClr val="accent2">
                    <a:lumMod val="75000"/>
                  </a:schemeClr>
                </a:solidFill>
                <a:latin typeface="+mn-lt"/>
              </a:rPr>
              <a:t>constantly</a:t>
            </a:r>
            <a:r>
              <a:rPr lang="en-GB" dirty="0">
                <a:latin typeface="+mn-lt"/>
              </a:rPr>
              <a:t> checking for cars and </a:t>
            </a:r>
            <a:r>
              <a:rPr lang="en-GB" b="1" dirty="0">
                <a:solidFill>
                  <a:schemeClr val="accent2">
                    <a:lumMod val="75000"/>
                  </a:schemeClr>
                </a:solidFill>
                <a:latin typeface="+mn-lt"/>
              </a:rPr>
              <a:t>never</a:t>
            </a:r>
            <a:r>
              <a:rPr lang="en-GB" dirty="0">
                <a:latin typeface="+mn-lt"/>
              </a:rPr>
              <a:t> stopping for a break. He </a:t>
            </a:r>
            <a:r>
              <a:rPr lang="en-GB" b="1" dirty="0">
                <a:solidFill>
                  <a:schemeClr val="accent2">
                    <a:lumMod val="75000"/>
                  </a:schemeClr>
                </a:solidFill>
                <a:latin typeface="+mn-lt"/>
              </a:rPr>
              <a:t>merrily</a:t>
            </a:r>
            <a:r>
              <a:rPr lang="en-GB" dirty="0">
                <a:latin typeface="+mn-lt"/>
              </a:rPr>
              <a:t> bought the milk and </a:t>
            </a:r>
            <a:r>
              <a:rPr lang="en-GB" b="1" dirty="0">
                <a:solidFill>
                  <a:schemeClr val="accent2">
                    <a:lumMod val="75000"/>
                  </a:schemeClr>
                </a:solidFill>
                <a:latin typeface="+mn-lt"/>
              </a:rPr>
              <a:t>enthusiastically</a:t>
            </a:r>
            <a:r>
              <a:rPr lang="en-GB" dirty="0">
                <a:latin typeface="+mn-lt"/>
              </a:rPr>
              <a:t> paid the shopkeeper. </a:t>
            </a:r>
            <a:r>
              <a:rPr lang="en-GB" b="1" dirty="0">
                <a:solidFill>
                  <a:schemeClr val="accent2">
                    <a:lumMod val="75000"/>
                  </a:schemeClr>
                </a:solidFill>
                <a:latin typeface="+mn-lt"/>
              </a:rPr>
              <a:t>Sneakily</a:t>
            </a:r>
            <a:r>
              <a:rPr lang="en-GB" dirty="0">
                <a:latin typeface="+mn-lt"/>
              </a:rPr>
              <a:t>, he bought a chocolate bar to </a:t>
            </a:r>
            <a:r>
              <a:rPr lang="en-GB" b="1" dirty="0">
                <a:solidFill>
                  <a:schemeClr val="accent2">
                    <a:lumMod val="75000"/>
                  </a:schemeClr>
                </a:solidFill>
                <a:latin typeface="+mn-lt"/>
              </a:rPr>
              <a:t>hungrily</a:t>
            </a:r>
            <a:r>
              <a:rPr lang="en-GB" dirty="0">
                <a:latin typeface="+mn-lt"/>
              </a:rPr>
              <a:t> munch on his way home. He got the chocolate </a:t>
            </a:r>
            <a:r>
              <a:rPr lang="en-GB" b="1" dirty="0">
                <a:solidFill>
                  <a:schemeClr val="accent2">
                    <a:lumMod val="75000"/>
                  </a:schemeClr>
                </a:solidFill>
                <a:latin typeface="+mn-lt"/>
              </a:rPr>
              <a:t>everywhere</a:t>
            </a:r>
            <a:r>
              <a:rPr lang="en-GB" dirty="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79425"/>
            <a:ext cx="8220075" cy="993775"/>
          </a:xfrm>
        </p:spPr>
        <p:txBody>
          <a:bodyPr/>
          <a:lstStyle/>
          <a:p>
            <a:pPr eaLnBrk="1" hangingPunct="1"/>
            <a:r>
              <a:rPr lang="en-GB" altLang="en-US" dirty="0">
                <a:latin typeface="+mn-lt"/>
              </a:rPr>
              <a:t>It’s Your Turn</a:t>
            </a:r>
          </a:p>
        </p:txBody>
      </p:sp>
      <p:sp>
        <p:nvSpPr>
          <p:cNvPr id="16387" name="Rectangle 2"/>
          <p:cNvSpPr>
            <a:spLocks noChangeArrowheads="1"/>
          </p:cNvSpPr>
          <p:nvPr/>
        </p:nvSpPr>
        <p:spPr bwMode="auto">
          <a:xfrm>
            <a:off x="1408113" y="1382713"/>
            <a:ext cx="6318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Look at the pictures below. Write a sentence to go with each picture that contains an adverb.</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224088"/>
            <a:ext cx="1773238"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8300" y="2224088"/>
            <a:ext cx="1119188"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64050" y="2228850"/>
            <a:ext cx="1293813"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94425" y="2136775"/>
            <a:ext cx="2100263"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5650" y="4108450"/>
            <a:ext cx="104775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66913" y="4141788"/>
            <a:ext cx="1500187"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30613" y="4338638"/>
            <a:ext cx="2347912"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rcRect l="12422"/>
          <a:stretch>
            <a:fillRect/>
          </a:stretch>
        </p:blipFill>
        <p:spPr bwMode="auto">
          <a:xfrm>
            <a:off x="6227763" y="3981450"/>
            <a:ext cx="2160587"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2628900" y="5826125"/>
            <a:ext cx="3886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Share your sentences with the class.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par>
                          <p:cTn id="8" fill="hold" nodeType="afterGroup">
                            <p:stCondLst>
                              <p:cond delay="25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childTnLst>
                                </p:cTn>
                              </p:par>
                            </p:childTnLst>
                          </p:cTn>
                        </p:par>
                        <p:par>
                          <p:cTn id="12" fill="hold" nodeType="afterGroup">
                            <p:stCondLst>
                              <p:cond delay="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50"/>
                                        <p:tgtEl>
                                          <p:spTgt spid="6"/>
                                        </p:tgtEl>
                                      </p:cBhvr>
                                    </p:animEffect>
                                  </p:childTnLst>
                                </p:cTn>
                              </p:par>
                            </p:childTnLst>
                          </p:cTn>
                        </p:par>
                        <p:par>
                          <p:cTn id="16" fill="hold" nodeType="afterGroup">
                            <p:stCondLst>
                              <p:cond delay="75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50"/>
                                        <p:tgtEl>
                                          <p:spTgt spid="7"/>
                                        </p:tgtEl>
                                      </p:cBhvr>
                                    </p:animEffect>
                                  </p:childTnLst>
                                </p:cTn>
                              </p:par>
                            </p:childTnLst>
                          </p:cTn>
                        </p:par>
                        <p:par>
                          <p:cTn id="20" fill="hold" nodeType="afterGroup">
                            <p:stCondLst>
                              <p:cond delay="1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50"/>
                                        <p:tgtEl>
                                          <p:spTgt spid="8"/>
                                        </p:tgtEl>
                                      </p:cBhvr>
                                    </p:animEffect>
                                  </p:childTnLst>
                                </p:cTn>
                              </p:par>
                            </p:childTnLst>
                          </p:cTn>
                        </p:par>
                        <p:par>
                          <p:cTn id="24" fill="hold" nodeType="afterGroup">
                            <p:stCondLst>
                              <p:cond delay="125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50"/>
                                        <p:tgtEl>
                                          <p:spTgt spid="9"/>
                                        </p:tgtEl>
                                      </p:cBhvr>
                                    </p:animEffect>
                                  </p:childTnLst>
                                </p:cTn>
                              </p:par>
                            </p:childTnLst>
                          </p:cTn>
                        </p:par>
                        <p:par>
                          <p:cTn id="28" fill="hold" nodeType="afterGroup">
                            <p:stCondLst>
                              <p:cond delay="15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childTnLst>
                                </p:cTn>
                              </p:par>
                            </p:childTnLst>
                          </p:cTn>
                        </p:par>
                        <p:par>
                          <p:cTn id="32" fill="hold" nodeType="afterGroup">
                            <p:stCondLst>
                              <p:cond delay="175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5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TotalTime>
  <Words>795</Words>
  <Application>Microsoft Office PowerPoint</Application>
  <PresentationFormat>On-screen Show (4:3)</PresentationFormat>
  <Paragraphs>91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Twinkl</vt:lpstr>
      <vt:lpstr>Sassoon Infant Rg</vt:lpstr>
      <vt:lpstr>Calibri</vt:lpstr>
      <vt:lpstr>Arial</vt:lpstr>
      <vt:lpstr>Twinkl SemiBold</vt:lpstr>
      <vt:lpstr>Office Theme</vt:lpstr>
      <vt:lpstr>PowerPoint Presentation</vt:lpstr>
      <vt:lpstr>What is an Adverb?</vt:lpstr>
      <vt:lpstr>Sort the Adverbs</vt:lpstr>
      <vt:lpstr>Spot the Adverbs</vt:lpstr>
      <vt:lpstr>Add an Adverb</vt:lpstr>
      <vt:lpstr>Add an Adverb</vt:lpstr>
      <vt:lpstr>Spin the Wheel</vt:lpstr>
      <vt:lpstr>Adverb Detectives</vt:lpstr>
      <vt:lpstr>It’s Your Turn</vt:lpstr>
      <vt:lpstr>Adverbs Quick Quiz</vt:lpstr>
      <vt:lpstr>Adverbs Quick Quiz</vt:lpstr>
      <vt:lpstr>Adverbs Quick Quiz</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Bracken Devlin</dc:creator>
  <cp:lastModifiedBy>Teacher</cp:lastModifiedBy>
  <cp:revision>28</cp:revision>
  <dcterms:created xsi:type="dcterms:W3CDTF">2017-06-14T09:03:24Z</dcterms:created>
  <dcterms:modified xsi:type="dcterms:W3CDTF">2021-03-08T16:32:04Z</dcterms:modified>
</cp:coreProperties>
</file>