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handoutMasterIdLst>
    <p:handoutMasterId r:id="rId27"/>
  </p:handoutMasterIdLst>
  <p:sldIdLst>
    <p:sldId id="256" r:id="rId5"/>
    <p:sldId id="257" r:id="rId6"/>
    <p:sldId id="258" r:id="rId7"/>
    <p:sldId id="267" r:id="rId8"/>
    <p:sldId id="270" r:id="rId9"/>
    <p:sldId id="271" r:id="rId10"/>
    <p:sldId id="268" r:id="rId11"/>
    <p:sldId id="259" r:id="rId12"/>
    <p:sldId id="269" r:id="rId13"/>
    <p:sldId id="260" r:id="rId14"/>
    <p:sldId id="262" r:id="rId15"/>
    <p:sldId id="272" r:id="rId16"/>
    <p:sldId id="277" r:id="rId17"/>
    <p:sldId id="276" r:id="rId18"/>
    <p:sldId id="263" r:id="rId19"/>
    <p:sldId id="274" r:id="rId20"/>
    <p:sldId id="264" r:id="rId21"/>
    <p:sldId id="278" r:id="rId22"/>
    <p:sldId id="266" r:id="rId23"/>
    <p:sldId id="265" r:id="rId24"/>
    <p:sldId id="261"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79348" autoAdjust="0"/>
  </p:normalViewPr>
  <p:slideViewPr>
    <p:cSldViewPr snapToGrid="0">
      <p:cViewPr varScale="1">
        <p:scale>
          <a:sx n="68" d="100"/>
          <a:sy n="68" d="100"/>
        </p:scale>
        <p:origin x="126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5647EA0-AB31-4A5A-A811-53B9DF51DE92}" type="datetimeFigureOut">
              <a:rPr lang="en-GB" smtClean="0"/>
              <a:pPr/>
              <a:t>27/06/2023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F060D0C-2099-4548-80F3-A053D5880625}" type="slidenum">
              <a:rPr lang="en-GB" smtClean="0"/>
              <a:pPr/>
              <a:t>‹#›</a:t>
            </a:fld>
            <a:endParaRPr lang="en-GB"/>
          </a:p>
        </p:txBody>
      </p:sp>
    </p:spTree>
    <p:extLst>
      <p:ext uri="{BB962C8B-B14F-4D97-AF65-F5344CB8AC3E}">
        <p14:creationId xmlns:p14="http://schemas.microsoft.com/office/powerpoint/2010/main" val="2987730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3E22F91-FA8B-402F-B223-2B425BAF93EE}" type="datetimeFigureOut">
              <a:rPr lang="en-GB" smtClean="0"/>
              <a:pPr/>
              <a:t>27/06/2023</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3A6BBEF-B847-4C17-B1D4-CDD5D67724A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Ms </a:t>
            </a:r>
            <a:r>
              <a:rPr lang="en-GB" dirty="0" err="1"/>
              <a:t>Benford</a:t>
            </a:r>
            <a:r>
              <a:rPr lang="en-GB" dirty="0"/>
              <a:t> works across both  classes in the morning and we share her.</a:t>
            </a:r>
            <a:r>
              <a:rPr lang="en-GB" baseline="0" dirty="0"/>
              <a:t> In the afternoons she will do small group work if children need a bit of extra help </a:t>
            </a:r>
            <a:r>
              <a:rPr lang="en-GB" baseline="0" dirty="0" err="1"/>
              <a:t>e.g</a:t>
            </a:r>
            <a:r>
              <a:rPr lang="en-GB" baseline="0" dirty="0"/>
              <a:t> spelling, handwriting</a:t>
            </a:r>
            <a:endParaRPr lang="en-GB"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A6BBEF-B847-4C17-B1D4-CDD5D67724AB}" type="slidenum">
              <a:rPr lang="en-GB" smtClean="0"/>
              <a:pPr/>
              <a:t>14</a:t>
            </a:fld>
            <a:endParaRPr lang="en-GB"/>
          </a:p>
        </p:txBody>
      </p:sp>
    </p:spTree>
    <p:extLst>
      <p:ext uri="{BB962C8B-B14F-4D97-AF65-F5344CB8AC3E}">
        <p14:creationId xmlns:p14="http://schemas.microsoft.com/office/powerpoint/2010/main" val="735829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Every Friday is</a:t>
            </a:r>
            <a:r>
              <a:rPr lang="en-GB" baseline="0" dirty="0"/>
              <a:t> celebration assembly. Each class teacher nominates 2 children for a head teacher award. E.g. good work, demonstrating school core values, representing the school. </a:t>
            </a:r>
          </a:p>
          <a:p>
            <a:endParaRPr lang="en-GB" baseline="0" dirty="0"/>
          </a:p>
          <a:p>
            <a:r>
              <a:rPr lang="en-GB" baseline="0" dirty="0"/>
              <a:t>Every half term we also give out core value awards to children who consistently demonstrate our core values. Then we count the light house points. All the children our in a lighthouse and can earn points. Every half term these are totalled up and all the children in the winning lighthouse get a badge or bookmark. </a:t>
            </a:r>
          </a:p>
          <a:p>
            <a:endParaRPr lang="en-GB" baseline="0" dirty="0"/>
          </a:p>
          <a:p>
            <a:r>
              <a:rPr lang="en-GB" baseline="0" dirty="0"/>
              <a:t>Every week 8 children are invited </a:t>
            </a:r>
            <a:r>
              <a:rPr lang="en-GB" baseline="0" dirty="0" err="1"/>
              <a:t>ono</a:t>
            </a:r>
            <a:r>
              <a:rPr lang="en-GB" baseline="0" dirty="0"/>
              <a:t> the lighthouse table for good manners, good behaviour in the dining hall and helping the younger children. They have their lunch with Mrs Hall and Mr </a:t>
            </a:r>
            <a:r>
              <a:rPr lang="en-GB" baseline="0" dirty="0" err="1"/>
              <a:t>Willcock</a:t>
            </a:r>
            <a:r>
              <a:rPr lang="en-GB" baseline="0" dirty="0"/>
              <a:t> on a Friday and love to chat about their weekend plans.</a:t>
            </a:r>
            <a:endParaRPr lang="en-GB"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 your child</a:t>
            </a:r>
            <a:r>
              <a:rPr lang="en-GB" baseline="0" dirty="0"/>
              <a:t> needs medicine e.g. antibiotics 3 times a day it would be helpful if you could give those doses at breakfast, home time and bed time. If however your child needs antibiotics 4 times a day we could give a lunch times dose.  </a:t>
            </a:r>
            <a:endParaRPr lang="en-GB"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We would like the</a:t>
            </a:r>
            <a:r>
              <a:rPr lang="en-GB" baseline="0" dirty="0"/>
              <a:t> children to wear the maroon school sweat shirts. We often talk to them about being proud to wear their </a:t>
            </a:r>
            <a:r>
              <a:rPr lang="en-GB" baseline="0" dirty="0" err="1"/>
              <a:t>southridge</a:t>
            </a:r>
            <a:r>
              <a:rPr lang="en-GB" baseline="0" dirty="0"/>
              <a:t> badge. Please name everything. It’s a nightmare after PE if they’re not named. Small bands- Please don’t send any fancy bows or headbands. Keep them for the weekend. Children shouldn’t wear earrings in school and they have to be removed in PE. </a:t>
            </a:r>
          </a:p>
          <a:p>
            <a:endParaRPr lang="en-GB" baseline="0" dirty="0"/>
          </a:p>
          <a:p>
            <a:r>
              <a:rPr lang="en-GB" baseline="0" dirty="0" err="1"/>
              <a:t>Cloackroom</a:t>
            </a:r>
            <a:r>
              <a:rPr lang="en-GB" baseline="0" dirty="0"/>
              <a:t>- We have 60 children in our cloakroom, therefore the </a:t>
            </a:r>
            <a:r>
              <a:rPr lang="en-GB" baseline="0" dirty="0" err="1"/>
              <a:t>childrens</a:t>
            </a:r>
            <a:r>
              <a:rPr lang="en-GB" baseline="0" dirty="0"/>
              <a:t> book bags have to go in the classroom. Therefore they need the flat slim </a:t>
            </a:r>
            <a:r>
              <a:rPr lang="en-GB" baseline="0" dirty="0" err="1"/>
              <a:t>bookbags</a:t>
            </a:r>
            <a:r>
              <a:rPr lang="en-GB" baseline="0" dirty="0"/>
              <a:t> that they have used in year 2. For their PE kit they can have the drawstring back or the little black </a:t>
            </a:r>
            <a:r>
              <a:rPr lang="en-GB" baseline="0" dirty="0" err="1"/>
              <a:t>ruck</a:t>
            </a:r>
            <a:r>
              <a:rPr lang="en-GB" baseline="0" dirty="0"/>
              <a:t> sack  which goes in the cloakroom. Its only on a Friday, that children might bring a larger bag for their football kit but they don’t need to bring that the rest of the week.</a:t>
            </a:r>
            <a:endParaRPr lang="en-GB"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Thank</a:t>
            </a:r>
            <a:r>
              <a:rPr lang="en-GB" baseline="0" dirty="0"/>
              <a:t> you coming tonight, we are looking forward to seeing you </a:t>
            </a:r>
            <a:r>
              <a:rPr lang="en-GB" baseline="0" dirty="0" err="1"/>
              <a:t>september</a:t>
            </a:r>
            <a:r>
              <a:rPr lang="en-GB" baseline="0" dirty="0"/>
              <a:t>. We are here at the end if you need to talk to us. </a:t>
            </a:r>
            <a:endParaRPr lang="en-GB"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It is a huge step up for the children moving from year 2 to</a:t>
            </a:r>
            <a:r>
              <a:rPr lang="en-GB" baseline="0" dirty="0"/>
              <a:t> year 3. They move into a new key stage (key stage 2). There is an increased expectation in terms of the volume of work the children need to produce and an increase in the pace we work. Don’t worry we support the children in the autumn term to make this transition. A good example of the is is in English. We expect the children to write more use year 3 grammar with a wider vocabulary and to join their handwriting. What we often find in the first half term is that in doing so they forget basic punctuation and to join their handwriting. So we help them to remember all the basics but also challenge them to meet that more demanding curriculum. They will come home quite tired especially if they have done an after school club. So don’t be offended if they don’t want to talk through their day straightaway…. Wait until the weekend.   </a:t>
            </a:r>
            <a:endParaRPr lang="en-GB"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Our curriculum plan is on the school website.</a:t>
            </a:r>
            <a:r>
              <a:rPr lang="en-GB" baseline="0" dirty="0"/>
              <a:t> screen shot year 3 curriculum </a:t>
            </a:r>
            <a:r>
              <a:rPr lang="en-GB" baseline="0" dirty="0" err="1"/>
              <a:t>lan</a:t>
            </a:r>
            <a:endParaRPr lang="en-GB"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children</a:t>
            </a:r>
            <a:r>
              <a:rPr lang="en-GB" baseline="0" dirty="0"/>
              <a:t> get homework in year 3 and we build upon this in year 4 to prepare for middle school. Project work- e.g. plastic project where they have to research and design and alternate use for a plastic cup. We also WOW science where the children research and  practice a science experiment at home and then show to their whole class.( they love this one). Wear a white science coat they love it.   </a:t>
            </a:r>
            <a:endParaRPr lang="en-GB"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We would like you to support them doing their homework</a:t>
            </a:r>
            <a:r>
              <a:rPr lang="en-GB" baseline="0" dirty="0"/>
              <a:t>. We are trying to help develop independence, self motivation and organisational skills. If you feel your child is spending too long then just stop and pop a note in their homework book. If they tell you they’ve never done the task before that’s probably not quite true we always try and model things to children, so just support them where you can and we pick things up at school. Homework is there to support not to become a worry or a battle. There will be a reading challenge for them. Please help us with the times table. We quickly recap to the 2,5,10s then we move onto the 3,4s and we have to move the children on to harder times tables. This is where you can really help us. When your child is in year 4 they will in the summer term have to do an online times tables test. They have to 25 questions.  They will get 6 seconds to answer a question and there will be an emphasis on 6,7,8,9,12 times tables because they are considered to be the most difficult. I must stress this is at the end of year 4 however we need to play our part in helping the year 4 teachers and your children. So when you’re in the car or out for a walk on the beach can you practice the times tables.    </a:t>
            </a:r>
            <a:endParaRPr lang="en-GB"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 We our out at 8:50 so you can pass on any quick messages to us. This is deliberate so any little worries can be dealt with and don’t turn into big problems and if anything needs following up, we can always give you a ring at lunchtime or at the end of the school day. Can we ask you to stand back and not IN THE LINE WITH YOUR CHILDREN. Where the old bike shed is, is perfect. At  the end of the day the children are from the classroom doors. Again we are available for any queries. Just ask. </a:t>
            </a:r>
          </a:p>
          <a:p>
            <a:endParaRPr lang="en-GB" baseline="0" dirty="0"/>
          </a:p>
          <a:p>
            <a:r>
              <a:rPr lang="en-GB" baseline="0" dirty="0"/>
              <a:t>If another adult is collecting your child e.g. grandma  or going to </a:t>
            </a:r>
            <a:r>
              <a:rPr lang="en-GB" baseline="0" dirty="0" err="1"/>
              <a:t>someones</a:t>
            </a:r>
            <a:r>
              <a:rPr lang="en-GB" baseline="0" dirty="0"/>
              <a:t> for tea you must tell us in the line or ring the school office we cant accept your </a:t>
            </a:r>
            <a:r>
              <a:rPr lang="en-GB" baseline="0" dirty="0" err="1"/>
              <a:t>childrens</a:t>
            </a:r>
            <a:r>
              <a:rPr lang="en-GB" baseline="0" dirty="0"/>
              <a:t> word. Also just a reminder that older siblings in year 9 </a:t>
            </a:r>
            <a:r>
              <a:rPr lang="en-GB" baseline="0" dirty="0" err="1"/>
              <a:t>e.g</a:t>
            </a:r>
            <a:r>
              <a:rPr lang="en-GB" baseline="0" dirty="0"/>
              <a:t> high school can collect but we wont hand children over to middle school aged brother or sisters.    </a:t>
            </a:r>
            <a:endParaRPr lang="en-GB"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We offer a</a:t>
            </a:r>
            <a:r>
              <a:rPr lang="en-GB" baseline="0" dirty="0"/>
              <a:t> huge range of after school clubs. They run in 5 week blocks. 5 weeks before a half term and 5 weeks after a half term. Letters go out in school bags for you to sign up. The office staff allocate places and do a fantastic job to get everyone organised. You then get a separate letter telling you what your child has been allocated. Please hold on to this as it has the dates on.  </a:t>
            </a:r>
            <a:endParaRPr lang="en-GB"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As we’ve said staff our on the yard.</a:t>
            </a:r>
            <a:r>
              <a:rPr lang="en-GB" baseline="0" dirty="0"/>
              <a:t> We send out a termly topic web and newsletter. We send out the school newsletter and other information electronically via teachers2parents. Just to also point out, teachers2parents only sends texts or emails to one named contact in a family.   </a:t>
            </a:r>
            <a:endParaRPr lang="en-GB" dirty="0"/>
          </a:p>
        </p:txBody>
      </p:sp>
      <p:sp>
        <p:nvSpPr>
          <p:cNvPr id="4" name="Slide Number Placeholder 3"/>
          <p:cNvSpPr>
            <a:spLocks noGrp="1"/>
          </p:cNvSpPr>
          <p:nvPr>
            <p:ph type="sldNum" sz="quarter" idx="10"/>
          </p:nvPr>
        </p:nvSpPr>
        <p:spPr/>
        <p:txBody>
          <a:bodyPr/>
          <a:lstStyle/>
          <a:p>
            <a:fld id="{83A6BBEF-B847-4C17-B1D4-CDD5D67724AB}"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6/27/2023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6/27/2023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730" y="1449147"/>
            <a:ext cx="11034271" cy="2971051"/>
          </a:xfrm>
        </p:spPr>
        <p:txBody>
          <a:bodyPr/>
          <a:lstStyle/>
          <a:p>
            <a:r>
              <a:rPr lang="en-GB" sz="8800" dirty="0"/>
              <a:t>Welcome to Year 3!</a:t>
            </a:r>
          </a:p>
        </p:txBody>
      </p:sp>
      <p:sp>
        <p:nvSpPr>
          <p:cNvPr id="3" name="Subtitle 2"/>
          <p:cNvSpPr>
            <a:spLocks noGrp="1"/>
          </p:cNvSpPr>
          <p:nvPr>
            <p:ph type="subTitle" idx="1"/>
          </p:nvPr>
        </p:nvSpPr>
        <p:spPr>
          <a:xfrm>
            <a:off x="515155" y="5280847"/>
            <a:ext cx="10866846" cy="1068438"/>
          </a:xfrm>
        </p:spPr>
        <p:txBody>
          <a:bodyPr>
            <a:noAutofit/>
          </a:bodyPr>
          <a:lstStyle/>
          <a:p>
            <a:r>
              <a:rPr lang="en-GB" sz="5400" dirty="0" err="1"/>
              <a:t>Southridge</a:t>
            </a:r>
            <a:r>
              <a:rPr lang="en-GB" sz="5400" dirty="0"/>
              <a:t> First School</a:t>
            </a:r>
          </a:p>
        </p:txBody>
      </p:sp>
    </p:spTree>
    <p:extLst>
      <p:ext uri="{BB962C8B-B14F-4D97-AF65-F5344CB8AC3E}">
        <p14:creationId xmlns:p14="http://schemas.microsoft.com/office/powerpoint/2010/main" val="4107976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clubs and activities are there?</a:t>
            </a:r>
          </a:p>
        </p:txBody>
      </p:sp>
      <p:sp>
        <p:nvSpPr>
          <p:cNvPr id="3" name="Content Placeholder 2"/>
          <p:cNvSpPr>
            <a:spLocks noGrp="1"/>
          </p:cNvSpPr>
          <p:nvPr>
            <p:ph idx="1"/>
          </p:nvPr>
        </p:nvSpPr>
        <p:spPr/>
        <p:txBody>
          <a:bodyPr>
            <a:normAutofit fontScale="62500" lnSpcReduction="20000"/>
          </a:bodyPr>
          <a:lstStyle/>
          <a:p>
            <a:pPr>
              <a:lnSpc>
                <a:spcPct val="150000"/>
              </a:lnSpc>
              <a:buFont typeface="Wingdings" panose="05000000000000000000" pitchFamily="2" charset="2"/>
              <a:buChar char="§"/>
            </a:pPr>
            <a:r>
              <a:rPr lang="en-GB" sz="4000" dirty="0"/>
              <a:t>Out of school clubs every half term.</a:t>
            </a:r>
          </a:p>
          <a:p>
            <a:pPr>
              <a:lnSpc>
                <a:spcPct val="150000"/>
              </a:lnSpc>
              <a:buFont typeface="Wingdings" panose="05000000000000000000" pitchFamily="2" charset="2"/>
              <a:buChar char="§"/>
            </a:pPr>
            <a:r>
              <a:rPr lang="en-GB" sz="4000" dirty="0"/>
              <a:t>Football, choir, art club, cricket, navigation club and many others!</a:t>
            </a:r>
          </a:p>
          <a:p>
            <a:pPr>
              <a:lnSpc>
                <a:spcPct val="150000"/>
              </a:lnSpc>
              <a:buFont typeface="Wingdings" panose="05000000000000000000" pitchFamily="2" charset="2"/>
              <a:buChar char="§"/>
            </a:pPr>
            <a:r>
              <a:rPr lang="en-GB" sz="4000" dirty="0"/>
              <a:t>Once a child has signed up for a club we ask that you support them in completing the five sessions, even if it is not initially to their taste. Club payments are non-refundable.</a:t>
            </a:r>
          </a:p>
          <a:p>
            <a:endParaRPr lang="en-GB" dirty="0"/>
          </a:p>
        </p:txBody>
      </p:sp>
      <p:pic>
        <p:nvPicPr>
          <p:cNvPr id="3074" name="Picture 2"/>
          <p:cNvPicPr>
            <a:picLocks noChangeAspect="1" noChangeArrowheads="1"/>
          </p:cNvPicPr>
          <p:nvPr/>
        </p:nvPicPr>
        <p:blipFill>
          <a:blip r:embed="rId3"/>
          <a:srcRect/>
          <a:stretch>
            <a:fillRect/>
          </a:stretch>
        </p:blipFill>
        <p:spPr bwMode="auto">
          <a:xfrm>
            <a:off x="9956800" y="0"/>
            <a:ext cx="2235200" cy="3078421"/>
          </a:xfrm>
          <a:prstGeom prst="rect">
            <a:avLst/>
          </a:prstGeom>
          <a:noFill/>
          <a:ln w="9525">
            <a:noFill/>
            <a:miter lim="800000"/>
            <a:headEnd/>
            <a:tailEnd/>
          </a:ln>
        </p:spPr>
      </p:pic>
    </p:spTree>
    <p:extLst>
      <p:ext uri="{BB962C8B-B14F-4D97-AF65-F5344CB8AC3E}">
        <p14:creationId xmlns:p14="http://schemas.microsoft.com/office/powerpoint/2010/main" val="282010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Will the children go Swimming?</a:t>
            </a:r>
          </a:p>
        </p:txBody>
      </p:sp>
      <p:sp>
        <p:nvSpPr>
          <p:cNvPr id="3" name="Content Placeholder 2"/>
          <p:cNvSpPr>
            <a:spLocks noGrp="1"/>
          </p:cNvSpPr>
          <p:nvPr>
            <p:ph idx="1"/>
          </p:nvPr>
        </p:nvSpPr>
        <p:spPr>
          <a:xfrm>
            <a:off x="818712" y="2030893"/>
            <a:ext cx="10554574" cy="3911227"/>
          </a:xfrm>
        </p:spPr>
        <p:txBody>
          <a:bodyPr>
            <a:normAutofit/>
          </a:bodyPr>
          <a:lstStyle/>
          <a:p>
            <a:pPr>
              <a:buFont typeface="Wingdings" panose="05000000000000000000" pitchFamily="2" charset="2"/>
              <a:buChar char="§"/>
            </a:pPr>
            <a:r>
              <a:rPr lang="en-GB" sz="3600" dirty="0"/>
              <a:t>Year 3 go swimming in the Autumn and Spring term.</a:t>
            </a:r>
          </a:p>
          <a:p>
            <a:pPr>
              <a:buFont typeface="Wingdings" panose="05000000000000000000" pitchFamily="2" charset="2"/>
              <a:buChar char="§"/>
            </a:pPr>
            <a:r>
              <a:rPr lang="en-GB" sz="3600" dirty="0"/>
              <a:t>Parent/ carer volunteers support is very much appreciated.</a:t>
            </a:r>
          </a:p>
          <a:p>
            <a:pPr>
              <a:buFont typeface="Wingdings" panose="05000000000000000000" pitchFamily="2" charset="2"/>
              <a:buChar char="§"/>
            </a:pPr>
            <a:r>
              <a:rPr lang="en-GB" sz="3600" dirty="0"/>
              <a:t>Coach to and from Waves.</a:t>
            </a:r>
          </a:p>
        </p:txBody>
      </p:sp>
    </p:spTree>
    <p:extLst>
      <p:ext uri="{BB962C8B-B14F-4D97-AF65-F5344CB8AC3E}">
        <p14:creationId xmlns:p14="http://schemas.microsoft.com/office/powerpoint/2010/main" val="305416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 </a:t>
            </a:r>
          </a:p>
        </p:txBody>
      </p:sp>
      <p:sp>
        <p:nvSpPr>
          <p:cNvPr id="3" name="Content Placeholder 2"/>
          <p:cNvSpPr>
            <a:spLocks noGrp="1"/>
          </p:cNvSpPr>
          <p:nvPr>
            <p:ph idx="1"/>
          </p:nvPr>
        </p:nvSpPr>
        <p:spPr/>
        <p:txBody>
          <a:bodyPr/>
          <a:lstStyle/>
          <a:p>
            <a:r>
              <a:rPr lang="en-GB" dirty="0"/>
              <a:t>Staff on the Yard </a:t>
            </a:r>
          </a:p>
          <a:p>
            <a:r>
              <a:rPr lang="en-GB" dirty="0"/>
              <a:t>School newsletter- every 2 weeks</a:t>
            </a:r>
          </a:p>
          <a:p>
            <a:r>
              <a:rPr lang="en-GB" dirty="0"/>
              <a:t>Teachers2parents- information </a:t>
            </a:r>
          </a:p>
          <a:p>
            <a:r>
              <a:rPr lang="en-GB" dirty="0"/>
              <a:t>Club letters and permission slips sent electronically via Teachers 2 Parents(where we need individual replies/permission).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F3E04-C651-DFCC-E9D5-4E29FFAED246}"/>
              </a:ext>
            </a:extLst>
          </p:cNvPr>
          <p:cNvSpPr>
            <a:spLocks noGrp="1"/>
          </p:cNvSpPr>
          <p:nvPr>
            <p:ph type="title"/>
          </p:nvPr>
        </p:nvSpPr>
        <p:spPr/>
        <p:txBody>
          <a:bodyPr/>
          <a:lstStyle/>
          <a:p>
            <a:r>
              <a:rPr lang="en-GB" dirty="0"/>
              <a:t>Home School behaviour agreement</a:t>
            </a:r>
          </a:p>
        </p:txBody>
      </p:sp>
      <p:sp>
        <p:nvSpPr>
          <p:cNvPr id="3" name="Content Placeholder 2">
            <a:extLst>
              <a:ext uri="{FF2B5EF4-FFF2-40B4-BE49-F238E27FC236}">
                <a16:creationId xmlns:a16="http://schemas.microsoft.com/office/drawing/2014/main" id="{5906D569-D6A4-035C-B9B1-0C7165D88AE7}"/>
              </a:ext>
            </a:extLst>
          </p:cNvPr>
          <p:cNvSpPr>
            <a:spLocks noGrp="1"/>
          </p:cNvSpPr>
          <p:nvPr>
            <p:ph idx="1"/>
          </p:nvPr>
        </p:nvSpPr>
        <p:spPr>
          <a:xfrm>
            <a:off x="818712" y="2222287"/>
            <a:ext cx="5632888" cy="3636511"/>
          </a:xfrm>
        </p:spPr>
        <p:txBody>
          <a:bodyPr>
            <a:normAutofit fontScale="92500"/>
          </a:bodyPr>
          <a:lstStyle/>
          <a:p>
            <a:r>
              <a:rPr lang="en-GB" sz="2400" dirty="0"/>
              <a:t>As the children enter a new key stage, we would like to remind you all that we do have high expectations of behaviour here at Southridge. </a:t>
            </a:r>
          </a:p>
          <a:p>
            <a:r>
              <a:rPr lang="en-GB" sz="2400" dirty="0"/>
              <a:t>The home/school behaviour agreement highlights expectations which children, adults and staff should follow and makes sure that we are all on the ‘same page’.</a:t>
            </a:r>
          </a:p>
        </p:txBody>
      </p:sp>
      <p:pic>
        <p:nvPicPr>
          <p:cNvPr id="5" name="Picture 4">
            <a:extLst>
              <a:ext uri="{FF2B5EF4-FFF2-40B4-BE49-F238E27FC236}">
                <a16:creationId xmlns:a16="http://schemas.microsoft.com/office/drawing/2014/main" id="{CBCE34D2-235F-7B11-CEBF-F42C6BE10012}"/>
              </a:ext>
            </a:extLst>
          </p:cNvPr>
          <p:cNvPicPr>
            <a:picLocks noChangeAspect="1"/>
          </p:cNvPicPr>
          <p:nvPr/>
        </p:nvPicPr>
        <p:blipFill>
          <a:blip r:embed="rId2"/>
          <a:stretch>
            <a:fillRect/>
          </a:stretch>
        </p:blipFill>
        <p:spPr>
          <a:xfrm>
            <a:off x="6981295" y="1417638"/>
            <a:ext cx="3720572" cy="5431776"/>
          </a:xfrm>
          <a:prstGeom prst="rect">
            <a:avLst/>
          </a:prstGeom>
        </p:spPr>
      </p:pic>
    </p:spTree>
    <p:extLst>
      <p:ext uri="{BB962C8B-B14F-4D97-AF65-F5344CB8AC3E}">
        <p14:creationId xmlns:p14="http://schemas.microsoft.com/office/powerpoint/2010/main" val="2796306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93C57-08FA-1B36-59D6-8AE2CFF00131}"/>
              </a:ext>
            </a:extLst>
          </p:cNvPr>
          <p:cNvSpPr>
            <a:spLocks noGrp="1"/>
          </p:cNvSpPr>
          <p:nvPr>
            <p:ph type="title"/>
          </p:nvPr>
        </p:nvSpPr>
        <p:spPr/>
        <p:txBody>
          <a:bodyPr/>
          <a:lstStyle/>
          <a:p>
            <a:r>
              <a:rPr lang="en-GB" dirty="0"/>
              <a:t>Relationships education</a:t>
            </a:r>
          </a:p>
        </p:txBody>
      </p:sp>
      <p:sp>
        <p:nvSpPr>
          <p:cNvPr id="3" name="Content Placeholder 2">
            <a:extLst>
              <a:ext uri="{FF2B5EF4-FFF2-40B4-BE49-F238E27FC236}">
                <a16:creationId xmlns:a16="http://schemas.microsoft.com/office/drawing/2014/main" id="{C06632AF-7749-C13A-E484-846C490C5A04}"/>
              </a:ext>
            </a:extLst>
          </p:cNvPr>
          <p:cNvSpPr>
            <a:spLocks noGrp="1"/>
          </p:cNvSpPr>
          <p:nvPr>
            <p:ph idx="1"/>
          </p:nvPr>
        </p:nvSpPr>
        <p:spPr/>
        <p:txBody>
          <a:bodyPr>
            <a:normAutofit/>
          </a:bodyPr>
          <a:lstStyle/>
          <a:p>
            <a:r>
              <a:rPr lang="en-GB" sz="2400" dirty="0"/>
              <a:t>Relationships Education in primary schools is a new development, and is compulsory. It will teach children about healthy relationships, including the concepts of friendship and privacy. It does not involve sex education, which is still taught in middle or secondary schools however children will be taught the real names of parts of their body so that it supports the safeguarding of children if required.</a:t>
            </a:r>
          </a:p>
          <a:p>
            <a:r>
              <a:rPr lang="en-GB" sz="2400" dirty="0"/>
              <a:t>You can view our Relationships Education curriculum on our school website and is neatly intertwined with our Jigsaw Program across the year, our core values and our weekly assemblies.</a:t>
            </a:r>
          </a:p>
          <a:p>
            <a:endParaRPr lang="en-GB" dirty="0"/>
          </a:p>
        </p:txBody>
      </p:sp>
    </p:spTree>
    <p:extLst>
      <p:ext uri="{BB962C8B-B14F-4D97-AF65-F5344CB8AC3E}">
        <p14:creationId xmlns:p14="http://schemas.microsoft.com/office/powerpoint/2010/main" val="32088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Trips and visitors</a:t>
            </a:r>
          </a:p>
        </p:txBody>
      </p:sp>
      <p:sp>
        <p:nvSpPr>
          <p:cNvPr id="3" name="Content Placeholder 2"/>
          <p:cNvSpPr>
            <a:spLocks noGrp="1"/>
          </p:cNvSpPr>
          <p:nvPr>
            <p:ph idx="1"/>
          </p:nvPr>
        </p:nvSpPr>
        <p:spPr>
          <a:xfrm>
            <a:off x="767912" y="2256154"/>
            <a:ext cx="10554574" cy="4051904"/>
          </a:xfrm>
        </p:spPr>
        <p:txBody>
          <a:bodyPr>
            <a:normAutofit/>
          </a:bodyPr>
          <a:lstStyle/>
          <a:p>
            <a:pPr>
              <a:buFont typeface="Wingdings" panose="05000000000000000000" pitchFamily="2" charset="2"/>
              <a:buChar char="§"/>
            </a:pPr>
            <a:r>
              <a:rPr lang="en-GB" sz="2400" dirty="0"/>
              <a:t>Fun, educational topic based trips to support and enhance the children’s learning.</a:t>
            </a:r>
          </a:p>
          <a:p>
            <a:pPr>
              <a:buFont typeface="Wingdings" panose="05000000000000000000" pitchFamily="2" charset="2"/>
              <a:buChar char="§"/>
            </a:pPr>
            <a:r>
              <a:rPr lang="en-GB" sz="2400" dirty="0"/>
              <a:t>Visitors in school – archaeologists, scientists and a geologist, just to name a few!</a:t>
            </a:r>
          </a:p>
          <a:p>
            <a:pPr>
              <a:buFont typeface="Wingdings" panose="05000000000000000000" pitchFamily="2" charset="2"/>
              <a:buChar char="§"/>
            </a:pPr>
            <a:r>
              <a:rPr lang="en-GB" sz="2400" dirty="0"/>
              <a:t>Participate in NT Sports tournaments – dodgeball, football and cricket.</a:t>
            </a:r>
          </a:p>
        </p:txBody>
      </p:sp>
      <p:pic>
        <p:nvPicPr>
          <p:cNvPr id="4098" name="Picture 2"/>
          <p:cNvPicPr>
            <a:picLocks noChangeAspect="1" noChangeArrowheads="1"/>
          </p:cNvPicPr>
          <p:nvPr/>
        </p:nvPicPr>
        <p:blipFill>
          <a:blip r:embed="rId3"/>
          <a:srcRect/>
          <a:stretch>
            <a:fillRect/>
          </a:stretch>
        </p:blipFill>
        <p:spPr bwMode="auto">
          <a:xfrm>
            <a:off x="6602845" y="0"/>
            <a:ext cx="5589155" cy="2692400"/>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9906000" y="5281188"/>
            <a:ext cx="2286000" cy="1576812"/>
          </a:xfrm>
          <a:prstGeom prst="rect">
            <a:avLst/>
          </a:prstGeom>
          <a:noFill/>
          <a:ln w="9525">
            <a:noFill/>
            <a:miter lim="800000"/>
            <a:headEnd/>
            <a:tailEnd/>
          </a:ln>
        </p:spPr>
      </p:pic>
      <p:pic>
        <p:nvPicPr>
          <p:cNvPr id="4100" name="Picture 4"/>
          <p:cNvPicPr>
            <a:picLocks noChangeAspect="1" noChangeArrowheads="1"/>
          </p:cNvPicPr>
          <p:nvPr/>
        </p:nvPicPr>
        <p:blipFill>
          <a:blip r:embed="rId5"/>
          <a:srcRect/>
          <a:stretch>
            <a:fillRect/>
          </a:stretch>
        </p:blipFill>
        <p:spPr bwMode="auto">
          <a:xfrm>
            <a:off x="6976533" y="5264827"/>
            <a:ext cx="2472268" cy="1593173"/>
          </a:xfrm>
          <a:prstGeom prst="rect">
            <a:avLst/>
          </a:prstGeom>
          <a:noFill/>
          <a:ln w="9525">
            <a:noFill/>
            <a:miter lim="800000"/>
            <a:headEnd/>
            <a:tailEnd/>
          </a:ln>
        </p:spPr>
      </p:pic>
    </p:spTree>
    <p:extLst>
      <p:ext uri="{BB962C8B-B14F-4D97-AF65-F5344CB8AC3E}">
        <p14:creationId xmlns:p14="http://schemas.microsoft.com/office/powerpoint/2010/main" val="247088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Celebration Assembly </a:t>
            </a:r>
          </a:p>
        </p:txBody>
      </p:sp>
      <p:sp>
        <p:nvSpPr>
          <p:cNvPr id="3" name="Content Placeholder 2"/>
          <p:cNvSpPr>
            <a:spLocks noGrp="1"/>
          </p:cNvSpPr>
          <p:nvPr>
            <p:ph idx="1"/>
          </p:nvPr>
        </p:nvSpPr>
        <p:spPr/>
        <p:txBody>
          <a:bodyPr>
            <a:normAutofit/>
          </a:bodyPr>
          <a:lstStyle/>
          <a:p>
            <a:r>
              <a:rPr lang="en-GB" sz="2400" dirty="0"/>
              <a:t>Fridays:</a:t>
            </a:r>
          </a:p>
          <a:p>
            <a:r>
              <a:rPr lang="en-GB" sz="2400" dirty="0"/>
              <a:t>Headteacher Award</a:t>
            </a:r>
          </a:p>
          <a:p>
            <a:r>
              <a:rPr lang="en-GB" sz="2400" dirty="0"/>
              <a:t>You and Me Award</a:t>
            </a:r>
          </a:p>
          <a:p>
            <a:r>
              <a:rPr lang="en-GB" sz="2400" dirty="0"/>
              <a:t>Core Value Awards half termly</a:t>
            </a:r>
          </a:p>
          <a:p>
            <a:r>
              <a:rPr lang="en-GB" sz="2400" dirty="0"/>
              <a:t>Lighthouse points- Lighthouse table</a:t>
            </a:r>
          </a:p>
          <a:p>
            <a:r>
              <a:rPr lang="en-GB" sz="2400" dirty="0"/>
              <a:t>Out of school achievements. E.g. swimming certificates, football awards etc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Medicines and personal information.</a:t>
            </a:r>
          </a:p>
        </p:txBody>
      </p:sp>
      <p:sp>
        <p:nvSpPr>
          <p:cNvPr id="3" name="Content Placeholder 2"/>
          <p:cNvSpPr>
            <a:spLocks noGrp="1"/>
          </p:cNvSpPr>
          <p:nvPr>
            <p:ph idx="1"/>
          </p:nvPr>
        </p:nvSpPr>
        <p:spPr>
          <a:xfrm>
            <a:off x="818712" y="2222287"/>
            <a:ext cx="10554574" cy="3967498"/>
          </a:xfrm>
        </p:spPr>
        <p:txBody>
          <a:bodyPr>
            <a:normAutofit/>
          </a:bodyPr>
          <a:lstStyle/>
          <a:p>
            <a:pPr>
              <a:buFont typeface="Wingdings" panose="05000000000000000000" pitchFamily="2" charset="2"/>
              <a:buChar char="§"/>
            </a:pPr>
            <a:r>
              <a:rPr lang="en-GB" sz="3200" dirty="0"/>
              <a:t>Please keep us updated on any changes to your child’s needs. </a:t>
            </a:r>
          </a:p>
          <a:p>
            <a:pPr>
              <a:buFont typeface="Wingdings" panose="05000000000000000000" pitchFamily="2" charset="2"/>
              <a:buChar char="§"/>
            </a:pPr>
            <a:r>
              <a:rPr lang="en-GB" sz="3200" dirty="0"/>
              <a:t>Please remember that we are unable to administer paracetamol in school unless prescribed by your GP. </a:t>
            </a:r>
          </a:p>
          <a:p>
            <a:pPr>
              <a:buFont typeface="Wingdings" panose="05000000000000000000" pitchFamily="2" charset="2"/>
              <a:buChar char="§"/>
            </a:pPr>
            <a:r>
              <a:rPr lang="en-GB" sz="3200" dirty="0"/>
              <a:t>You must hand medicine into the office and complete a medicine form. </a:t>
            </a:r>
          </a:p>
        </p:txBody>
      </p:sp>
    </p:spTree>
    <p:extLst>
      <p:ext uri="{BB962C8B-B14F-4D97-AF65-F5344CB8AC3E}">
        <p14:creationId xmlns:p14="http://schemas.microsoft.com/office/powerpoint/2010/main" val="293942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3F02-63E2-0D86-7BF4-D4C19F59404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6B2C5A8-3309-F2E7-E2FC-459A0778BB0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56312EA-26A2-D2B4-02D2-837A69E8B66C}"/>
              </a:ext>
            </a:extLst>
          </p:cNvPr>
          <p:cNvPicPr>
            <a:picLocks noChangeAspect="1"/>
          </p:cNvPicPr>
          <p:nvPr/>
        </p:nvPicPr>
        <p:blipFill>
          <a:blip r:embed="rId2"/>
          <a:stretch>
            <a:fillRect/>
          </a:stretch>
        </p:blipFill>
        <p:spPr>
          <a:xfrm>
            <a:off x="730610" y="570089"/>
            <a:ext cx="11106672" cy="5840723"/>
          </a:xfrm>
          <a:prstGeom prst="rect">
            <a:avLst/>
          </a:prstGeom>
        </p:spPr>
      </p:pic>
    </p:spTree>
    <p:extLst>
      <p:ext uri="{BB962C8B-B14F-4D97-AF65-F5344CB8AC3E}">
        <p14:creationId xmlns:p14="http://schemas.microsoft.com/office/powerpoint/2010/main" val="1885898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Uniform and school bags</a:t>
            </a:r>
          </a:p>
        </p:txBody>
      </p:sp>
      <p:sp>
        <p:nvSpPr>
          <p:cNvPr id="3" name="Content Placeholder 2"/>
          <p:cNvSpPr>
            <a:spLocks noGrp="1"/>
          </p:cNvSpPr>
          <p:nvPr>
            <p:ph idx="1"/>
          </p:nvPr>
        </p:nvSpPr>
        <p:spPr>
          <a:xfrm>
            <a:off x="818712" y="2202287"/>
            <a:ext cx="10554574" cy="4443212"/>
          </a:xfrm>
        </p:spPr>
        <p:txBody>
          <a:bodyPr>
            <a:normAutofit fontScale="92500" lnSpcReduction="10000"/>
          </a:bodyPr>
          <a:lstStyle/>
          <a:p>
            <a:pPr>
              <a:buFont typeface="Wingdings" panose="05000000000000000000" pitchFamily="2" charset="2"/>
              <a:buChar char="§"/>
            </a:pPr>
            <a:r>
              <a:rPr lang="en-GB" sz="3200" dirty="0"/>
              <a:t>School colours and black school shoes, please remember to label every item.</a:t>
            </a:r>
          </a:p>
          <a:p>
            <a:pPr>
              <a:buFont typeface="Wingdings" panose="05000000000000000000" pitchFamily="2" charset="2"/>
              <a:buChar char="§"/>
            </a:pPr>
            <a:r>
              <a:rPr lang="en-GB" sz="3200" dirty="0"/>
              <a:t>Long hair to be tied back.</a:t>
            </a:r>
          </a:p>
          <a:p>
            <a:pPr>
              <a:buFont typeface="Wingdings" panose="05000000000000000000" pitchFamily="2" charset="2"/>
              <a:buChar char="§"/>
            </a:pPr>
            <a:r>
              <a:rPr lang="en-GB" sz="3200" dirty="0"/>
              <a:t>No earrings or jewellery to be worn in school. </a:t>
            </a:r>
          </a:p>
          <a:p>
            <a:pPr>
              <a:buFont typeface="Wingdings" panose="05000000000000000000" pitchFamily="2" charset="2"/>
              <a:buChar char="§"/>
            </a:pPr>
            <a:r>
              <a:rPr lang="en-GB" sz="3200" dirty="0"/>
              <a:t>Please use the school book bags or a slim style bag. No bulky rucksacks due to space in the cloakroom/ classroom.</a:t>
            </a:r>
          </a:p>
          <a:p>
            <a:pPr>
              <a:buFont typeface="Wingdings" panose="05000000000000000000" pitchFamily="2" charset="2"/>
              <a:buChar char="§"/>
            </a:pPr>
            <a:r>
              <a:rPr lang="en-GB" sz="3200" dirty="0"/>
              <a:t>Small black rucksacks available to purchase for PE kits.</a:t>
            </a:r>
          </a:p>
          <a:p>
            <a:endParaRPr lang="en-GB" dirty="0"/>
          </a:p>
        </p:txBody>
      </p:sp>
    </p:spTree>
    <p:extLst>
      <p:ext uri="{BB962C8B-B14F-4D97-AF65-F5344CB8AC3E}">
        <p14:creationId xmlns:p14="http://schemas.microsoft.com/office/powerpoint/2010/main" val="2608607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 the teaching staff:</a:t>
            </a:r>
          </a:p>
        </p:txBody>
      </p:sp>
      <p:sp>
        <p:nvSpPr>
          <p:cNvPr id="3" name="Content Placeholder 2"/>
          <p:cNvSpPr>
            <a:spLocks noGrp="1"/>
          </p:cNvSpPr>
          <p:nvPr>
            <p:ph idx="1"/>
          </p:nvPr>
        </p:nvSpPr>
        <p:spPr>
          <a:xfrm>
            <a:off x="778956" y="2222287"/>
            <a:ext cx="10554574" cy="3636511"/>
          </a:xfrm>
        </p:spPr>
        <p:txBody>
          <a:bodyPr>
            <a:normAutofit/>
          </a:bodyPr>
          <a:lstStyle/>
          <a:p>
            <a:pPr>
              <a:lnSpc>
                <a:spcPct val="150000"/>
              </a:lnSpc>
              <a:buFont typeface="Wingdings" panose="05000000000000000000" pitchFamily="2" charset="2"/>
              <a:buChar char="v"/>
            </a:pPr>
            <a:r>
              <a:rPr lang="en-GB" sz="4400" dirty="0"/>
              <a:t>Mr Price</a:t>
            </a:r>
          </a:p>
          <a:p>
            <a:pPr>
              <a:lnSpc>
                <a:spcPct val="150000"/>
              </a:lnSpc>
              <a:buFont typeface="Wingdings" panose="05000000000000000000" pitchFamily="2" charset="2"/>
              <a:buChar char="v"/>
            </a:pPr>
            <a:r>
              <a:rPr lang="en-GB" sz="4400"/>
              <a:t>Mrs Burton</a:t>
            </a:r>
            <a:endParaRPr lang="en-GB" sz="4400" dirty="0"/>
          </a:p>
          <a:p>
            <a:pPr>
              <a:lnSpc>
                <a:spcPct val="150000"/>
              </a:lnSpc>
              <a:buFont typeface="Wingdings" panose="05000000000000000000" pitchFamily="2" charset="2"/>
              <a:buChar char="v"/>
            </a:pPr>
            <a:r>
              <a:rPr lang="en-GB" sz="4400" dirty="0"/>
              <a:t>Ms </a:t>
            </a:r>
            <a:r>
              <a:rPr lang="en-GB" sz="4400" dirty="0" err="1"/>
              <a:t>Benford</a:t>
            </a:r>
            <a:endParaRPr lang="en-GB" sz="4400" dirty="0"/>
          </a:p>
        </p:txBody>
      </p:sp>
    </p:spTree>
    <p:extLst>
      <p:ext uri="{BB962C8B-B14F-4D97-AF65-F5344CB8AC3E}">
        <p14:creationId xmlns:p14="http://schemas.microsoft.com/office/powerpoint/2010/main" val="730796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Will my child still receive milk and snack?</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
            </a:pPr>
            <a:r>
              <a:rPr lang="en-GB" sz="3600" dirty="0"/>
              <a:t>Daily milk and snacks are not subsidised by North Tyneside Council after Year 2.</a:t>
            </a:r>
          </a:p>
          <a:p>
            <a:pPr>
              <a:buFont typeface="Wingdings" panose="05000000000000000000" pitchFamily="2" charset="2"/>
              <a:buChar char="§"/>
            </a:pPr>
            <a:r>
              <a:rPr lang="en-GB" sz="3600" dirty="0"/>
              <a:t>The children can bring in a healthy snack if they wish (no products containing nuts).</a:t>
            </a:r>
          </a:p>
          <a:p>
            <a:pPr>
              <a:buFont typeface="Wingdings" panose="05000000000000000000" pitchFamily="2" charset="2"/>
              <a:buChar char="§"/>
            </a:pPr>
            <a:r>
              <a:rPr lang="en-GB" sz="3600" dirty="0"/>
              <a:t>If you would like to pay for your child to continue having milk each day then please apply directly to North Tyneside Council. It is advised to do this soon so it can start from September 2023.</a:t>
            </a:r>
          </a:p>
        </p:txBody>
      </p:sp>
    </p:spTree>
    <p:extLst>
      <p:ext uri="{BB962C8B-B14F-4D97-AF65-F5344CB8AC3E}">
        <p14:creationId xmlns:p14="http://schemas.microsoft.com/office/powerpoint/2010/main" val="3212976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time in Year 3</a:t>
            </a:r>
          </a:p>
        </p:txBody>
      </p:sp>
      <p:sp>
        <p:nvSpPr>
          <p:cNvPr id="4" name="12-Point Star 3"/>
          <p:cNvSpPr/>
          <p:nvPr/>
        </p:nvSpPr>
        <p:spPr>
          <a:xfrm>
            <a:off x="103031" y="4031087"/>
            <a:ext cx="3374264" cy="2588653"/>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 have really enjoyed Year 3, especially our history work.</a:t>
            </a:r>
          </a:p>
        </p:txBody>
      </p:sp>
      <p:sp>
        <p:nvSpPr>
          <p:cNvPr id="6" name="Content Placeholder 5"/>
          <p:cNvSpPr>
            <a:spLocks noGrp="1"/>
          </p:cNvSpPr>
          <p:nvPr>
            <p:ph idx="1"/>
          </p:nvPr>
        </p:nvSpPr>
        <p:spPr>
          <a:xfrm>
            <a:off x="8152326" y="268802"/>
            <a:ext cx="3658841" cy="3636511"/>
          </a:xfrm>
          <a:prstGeom prst="star1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dirty="0">
                <a:solidFill>
                  <a:schemeClr val="bg1"/>
                </a:solidFill>
              </a:rPr>
              <a:t>Science has been amazing and we got to do lots of really fun experiments!</a:t>
            </a:r>
          </a:p>
        </p:txBody>
      </p:sp>
      <p:sp>
        <p:nvSpPr>
          <p:cNvPr id="7" name="12-Point Star 6"/>
          <p:cNvSpPr/>
          <p:nvPr/>
        </p:nvSpPr>
        <p:spPr>
          <a:xfrm>
            <a:off x="4709437" y="1062507"/>
            <a:ext cx="3374264" cy="2588653"/>
          </a:xfrm>
          <a:prstGeom prst="star1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 have learnt a lot and feel ready for Year 4 now!</a:t>
            </a:r>
          </a:p>
        </p:txBody>
      </p:sp>
      <p:sp>
        <p:nvSpPr>
          <p:cNvPr id="8" name="12-Point Star 7"/>
          <p:cNvSpPr/>
          <p:nvPr/>
        </p:nvSpPr>
        <p:spPr>
          <a:xfrm>
            <a:off x="925133" y="1442434"/>
            <a:ext cx="3374264" cy="2588653"/>
          </a:xfrm>
          <a:prstGeom prst="star1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 loved playing in the </a:t>
            </a:r>
            <a:r>
              <a:rPr lang="en-GB" dirty="0" err="1">
                <a:solidFill>
                  <a:schemeClr val="bg1"/>
                </a:solidFill>
              </a:rPr>
              <a:t>dodgeball</a:t>
            </a:r>
            <a:r>
              <a:rPr lang="en-GB" dirty="0">
                <a:solidFill>
                  <a:schemeClr val="bg1"/>
                </a:solidFill>
              </a:rPr>
              <a:t> tournament!</a:t>
            </a:r>
          </a:p>
        </p:txBody>
      </p:sp>
      <p:sp>
        <p:nvSpPr>
          <p:cNvPr id="9" name="12-Point Star 8"/>
          <p:cNvSpPr/>
          <p:nvPr/>
        </p:nvSpPr>
        <p:spPr>
          <a:xfrm>
            <a:off x="4002468" y="3651160"/>
            <a:ext cx="3374264" cy="2588653"/>
          </a:xfrm>
          <a:prstGeom prst="star1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We got to do loads of cool stuff and learnt lots!</a:t>
            </a:r>
          </a:p>
        </p:txBody>
      </p:sp>
      <p:sp>
        <p:nvSpPr>
          <p:cNvPr id="10" name="12-Point Star 9"/>
          <p:cNvSpPr/>
          <p:nvPr/>
        </p:nvSpPr>
        <p:spPr>
          <a:xfrm>
            <a:off x="7643673" y="3812146"/>
            <a:ext cx="4167494" cy="2807593"/>
          </a:xfrm>
          <a:prstGeom prst="star1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 will miss Year 3, it was the best! I really liked D.T, especially when we got to make our own cushions!</a:t>
            </a:r>
          </a:p>
        </p:txBody>
      </p:sp>
    </p:spTree>
    <p:extLst>
      <p:ext uri="{BB962C8B-B14F-4D97-AF65-F5344CB8AC3E}">
        <p14:creationId xmlns:p14="http://schemas.microsoft.com/office/powerpoint/2010/main" val="417876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expect?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sz="4000" dirty="0"/>
              <a:t>New Key Stage</a:t>
            </a:r>
          </a:p>
          <a:p>
            <a:pPr lvl="1">
              <a:buFont typeface="Wingdings" panose="05000000000000000000" pitchFamily="2" charset="2"/>
              <a:buChar char="§"/>
            </a:pPr>
            <a:r>
              <a:rPr lang="en-GB" sz="4000" dirty="0"/>
              <a:t>Interesting, fun and wide curriculum.</a:t>
            </a:r>
          </a:p>
          <a:p>
            <a:pPr lvl="1">
              <a:buFont typeface="Wingdings" panose="05000000000000000000" pitchFamily="2" charset="2"/>
              <a:buChar char="§"/>
            </a:pPr>
            <a:r>
              <a:rPr lang="en-GB" sz="4000" dirty="0"/>
              <a:t>Encourage independent working.</a:t>
            </a:r>
          </a:p>
          <a:p>
            <a:pPr lvl="1">
              <a:buFont typeface="Wingdings" panose="05000000000000000000" pitchFamily="2" charset="2"/>
              <a:buChar char="§"/>
            </a:pPr>
            <a:r>
              <a:rPr lang="en-GB" sz="4000" dirty="0"/>
              <a:t>Supportive environment.</a:t>
            </a:r>
          </a:p>
          <a:p>
            <a:pPr lvl="1"/>
            <a:endParaRPr lang="en-GB" dirty="0"/>
          </a:p>
        </p:txBody>
      </p:sp>
    </p:spTree>
    <p:extLst>
      <p:ext uri="{BB962C8B-B14F-4D97-AF65-F5344CB8AC3E}">
        <p14:creationId xmlns:p14="http://schemas.microsoft.com/office/powerpoint/2010/main" val="81365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077200" cy="970450"/>
          </a:xfrm>
        </p:spPr>
        <p:txBody>
          <a:bodyPr/>
          <a:lstStyle/>
          <a:p>
            <a:r>
              <a:rPr lang="en-GB" dirty="0"/>
              <a:t>What will my child be learning?</a:t>
            </a:r>
          </a:p>
        </p:txBody>
      </p:sp>
      <p:sp>
        <p:nvSpPr>
          <p:cNvPr id="3" name="Content Placeholder 2"/>
          <p:cNvSpPr>
            <a:spLocks noGrp="1"/>
          </p:cNvSpPr>
          <p:nvPr>
            <p:ph idx="1"/>
          </p:nvPr>
        </p:nvSpPr>
        <p:spPr>
          <a:xfrm>
            <a:off x="818712" y="2222287"/>
            <a:ext cx="10554574" cy="4436090"/>
          </a:xfrm>
        </p:spPr>
        <p:txBody>
          <a:bodyPr>
            <a:normAutofit fontScale="92500" lnSpcReduction="20000"/>
          </a:bodyPr>
          <a:lstStyle/>
          <a:p>
            <a:r>
              <a:rPr lang="en-GB" dirty="0"/>
              <a:t>Wide and varied curriculum in KS2:</a:t>
            </a:r>
          </a:p>
          <a:p>
            <a:pPr lvl="1"/>
            <a:r>
              <a:rPr lang="en-GB" dirty="0"/>
              <a:t>Maths – place value, times tables, basic number rules and methods, fractions, geometry, measures (time, mass, capacity and length), statistics, problem solving and developing reasoning skills.</a:t>
            </a:r>
          </a:p>
          <a:p>
            <a:pPr lvl="1"/>
            <a:r>
              <a:rPr lang="en-GB" dirty="0"/>
              <a:t>English – grammar, stories and poems, free writes, comprehension and Talk 4 Write.</a:t>
            </a:r>
          </a:p>
          <a:p>
            <a:pPr lvl="1"/>
            <a:r>
              <a:rPr lang="en-GB" dirty="0"/>
              <a:t>Science – Rocks, Light, Forces and Magnets, Plants, Animals including humans and WOW science.</a:t>
            </a:r>
          </a:p>
          <a:p>
            <a:pPr lvl="1"/>
            <a:r>
              <a:rPr lang="en-GB" dirty="0"/>
              <a:t>History – Stone Age, Bronze Age and Iron Age.</a:t>
            </a:r>
          </a:p>
          <a:p>
            <a:pPr lvl="1"/>
            <a:r>
              <a:rPr lang="en-GB" dirty="0"/>
              <a:t>Geography – Local Area, Earthquakes, Megacities</a:t>
            </a:r>
          </a:p>
          <a:p>
            <a:pPr lvl="1"/>
            <a:r>
              <a:rPr lang="en-GB" dirty="0"/>
              <a:t>PE – Hockey, tennis, dodgeball, Handball, swimming</a:t>
            </a:r>
          </a:p>
          <a:p>
            <a:pPr lvl="1"/>
            <a:r>
              <a:rPr lang="en-GB" dirty="0"/>
              <a:t>PSCHE - Jigsaw</a:t>
            </a:r>
          </a:p>
          <a:p>
            <a:pPr lvl="1"/>
            <a:r>
              <a:rPr lang="en-GB" dirty="0"/>
              <a:t>Computing </a:t>
            </a:r>
          </a:p>
          <a:p>
            <a:pPr lvl="1"/>
            <a:r>
              <a:rPr lang="en-GB" dirty="0"/>
              <a:t>French</a:t>
            </a:r>
          </a:p>
          <a:p>
            <a:pPr lvl="1"/>
            <a:r>
              <a:rPr lang="en-GB" dirty="0"/>
              <a:t>RE</a:t>
            </a:r>
          </a:p>
          <a:p>
            <a:pPr lvl="1"/>
            <a:r>
              <a:rPr lang="en-GB" dirty="0"/>
              <a:t>Art </a:t>
            </a:r>
          </a:p>
          <a:p>
            <a:pPr lvl="1"/>
            <a:r>
              <a:rPr lang="en-GB" dirty="0"/>
              <a:t>Design Technology.</a:t>
            </a:r>
          </a:p>
        </p:txBody>
      </p:sp>
    </p:spTree>
    <p:extLst>
      <p:ext uri="{BB962C8B-B14F-4D97-AF65-F5344CB8AC3E}">
        <p14:creationId xmlns:p14="http://schemas.microsoft.com/office/powerpoint/2010/main" val="324056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Curriculum Plan</a:t>
            </a:r>
          </a:p>
        </p:txBody>
      </p:sp>
      <p:pic>
        <p:nvPicPr>
          <p:cNvPr id="1026" name="Picture 2"/>
          <p:cNvPicPr>
            <a:picLocks noChangeAspect="1" noChangeArrowheads="1"/>
          </p:cNvPicPr>
          <p:nvPr/>
        </p:nvPicPr>
        <p:blipFill>
          <a:blip r:embed="rId2"/>
          <a:srcRect/>
          <a:stretch>
            <a:fillRect/>
          </a:stretch>
        </p:blipFill>
        <p:spPr bwMode="auto">
          <a:xfrm>
            <a:off x="2784474" y="1888067"/>
            <a:ext cx="5749925" cy="3449955"/>
          </a:xfrm>
          <a:prstGeom prst="rect">
            <a:avLst/>
          </a:prstGeom>
          <a:noFill/>
          <a:ln w="9525">
            <a:noFill/>
            <a:miter lim="800000"/>
            <a:headEnd/>
            <a:tailEnd/>
          </a:ln>
        </p:spPr>
      </p:pic>
      <p:cxnSp>
        <p:nvCxnSpPr>
          <p:cNvPr id="5" name="Straight Arrow Connector 4"/>
          <p:cNvCxnSpPr/>
          <p:nvPr/>
        </p:nvCxnSpPr>
        <p:spPr>
          <a:xfrm flipH="1" flipV="1">
            <a:off x="5520267" y="3166533"/>
            <a:ext cx="3200400" cy="1168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737601" y="1981199"/>
            <a:ext cx="3234266" cy="3600986"/>
          </a:xfrm>
          <a:prstGeom prst="rect">
            <a:avLst/>
          </a:prstGeom>
          <a:noFill/>
        </p:spPr>
        <p:txBody>
          <a:bodyPr wrap="square" rtlCol="0">
            <a:spAutoFit/>
          </a:bodyPr>
          <a:lstStyle/>
          <a:p>
            <a:pPr>
              <a:buFont typeface="Arial" pitchFamily="34" charset="0"/>
              <a:buChar char="•"/>
            </a:pPr>
            <a:r>
              <a:rPr lang="en-GB" sz="3200" dirty="0"/>
              <a:t>How to find the Curriculum Plan? </a:t>
            </a:r>
          </a:p>
          <a:p>
            <a:pPr>
              <a:buFont typeface="Arial" pitchFamily="34" charset="0"/>
              <a:buChar char="•"/>
            </a:pPr>
            <a:endParaRPr lang="en-GB" sz="3200" dirty="0"/>
          </a:p>
          <a:p>
            <a:pPr>
              <a:buFont typeface="Arial" pitchFamily="34" charset="0"/>
              <a:buChar char="•"/>
            </a:pPr>
            <a:r>
              <a:rPr lang="en-GB" sz="3200" dirty="0"/>
              <a:t>Click on Curriculum </a:t>
            </a:r>
          </a:p>
          <a:p>
            <a:endParaRPr lang="en-GB" dirty="0"/>
          </a:p>
          <a:p>
            <a:endParaRPr lang="en-GB" dirty="0"/>
          </a:p>
        </p:txBody>
      </p:sp>
      <p:cxnSp>
        <p:nvCxnSpPr>
          <p:cNvPr id="14" name="Straight Arrow Connector 13"/>
          <p:cNvCxnSpPr/>
          <p:nvPr/>
        </p:nvCxnSpPr>
        <p:spPr>
          <a:xfrm flipV="1">
            <a:off x="3352800" y="4995334"/>
            <a:ext cx="67733" cy="474133"/>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73200" y="5486400"/>
            <a:ext cx="5215467" cy="1200329"/>
          </a:xfrm>
          <a:prstGeom prst="rect">
            <a:avLst/>
          </a:prstGeom>
          <a:noFill/>
        </p:spPr>
        <p:txBody>
          <a:bodyPr wrap="square" rtlCol="0">
            <a:spAutoFit/>
          </a:bodyPr>
          <a:lstStyle/>
          <a:p>
            <a:r>
              <a:rPr lang="en-GB" sz="2400" dirty="0"/>
              <a:t>Then Click on Curriculum Plan by year group and click the Year group your child is in.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4" name="Content Placeholder 11"/>
          <p:cNvSpPr>
            <a:spLocks noGrp="1"/>
          </p:cNvSpPr>
          <p:nvPr>
            <p:ph sz="half" idx="1"/>
          </p:nvPr>
        </p:nvSpPr>
        <p:spPr>
          <a:xfrm>
            <a:off x="818712" y="2222287"/>
            <a:ext cx="5185873" cy="3638763"/>
          </a:xfrm>
        </p:spPr>
        <p:txBody>
          <a:bodyPr>
            <a:normAutofit fontScale="77500" lnSpcReduction="20000"/>
          </a:bodyPr>
          <a:lstStyle/>
          <a:p>
            <a:endParaRPr lang="en-GB" dirty="0"/>
          </a:p>
          <a:p>
            <a:endParaRPr lang="en-GB" dirty="0"/>
          </a:p>
          <a:p>
            <a:pPr marL="0" indent="0">
              <a:buNone/>
            </a:pPr>
            <a:r>
              <a:rPr lang="en-GB" sz="2000" dirty="0"/>
              <a:t>Homework</a:t>
            </a:r>
          </a:p>
          <a:p>
            <a:pPr lvl="1">
              <a:buFont typeface="Wingdings" panose="05000000000000000000" pitchFamily="2" charset="2"/>
              <a:buChar char="§"/>
            </a:pPr>
            <a:r>
              <a:rPr lang="en-GB" sz="2000" dirty="0"/>
              <a:t>Every Thursday </a:t>
            </a:r>
          </a:p>
          <a:p>
            <a:pPr lvl="1">
              <a:buFont typeface="Wingdings" panose="05000000000000000000" pitchFamily="2" charset="2"/>
              <a:buChar char="§"/>
            </a:pPr>
            <a:r>
              <a:rPr lang="en-GB" sz="2000" dirty="0"/>
              <a:t>Due the following Monday.</a:t>
            </a:r>
          </a:p>
          <a:p>
            <a:pPr lvl="1">
              <a:buFont typeface="Wingdings" panose="05000000000000000000" pitchFamily="2" charset="2"/>
              <a:buChar char="§"/>
            </a:pPr>
            <a:r>
              <a:rPr lang="en-GB" sz="2000" dirty="0"/>
              <a:t>Maths or English once a week. (we alternate them). </a:t>
            </a:r>
          </a:p>
          <a:p>
            <a:pPr lvl="1">
              <a:buFont typeface="Wingdings" panose="05000000000000000000" pitchFamily="2" charset="2"/>
              <a:buChar char="§"/>
            </a:pPr>
            <a:r>
              <a:rPr lang="en-GB" sz="2000" dirty="0"/>
              <a:t>English can be sometimes linked to our topic. E.g. researching The Stone Age </a:t>
            </a:r>
          </a:p>
          <a:p>
            <a:pPr lvl="1">
              <a:buFont typeface="Wingdings" panose="05000000000000000000" pitchFamily="2" charset="2"/>
              <a:buChar char="§"/>
            </a:pPr>
            <a:r>
              <a:rPr lang="en-GB" sz="2000" dirty="0"/>
              <a:t>Project work can be carried over 2weeks </a:t>
            </a:r>
          </a:p>
          <a:p>
            <a:pPr lvl="1">
              <a:buFont typeface="Wingdings" panose="05000000000000000000" pitchFamily="2" charset="2"/>
              <a:buChar char="§"/>
            </a:pPr>
            <a:r>
              <a:rPr lang="en-GB" sz="2000"/>
              <a:t>We </a:t>
            </a:r>
            <a:r>
              <a:rPr lang="en-GB" sz="2000" dirty="0"/>
              <a:t>sometime ask for homework to be completed using ‘Google classroom’.</a:t>
            </a:r>
          </a:p>
          <a:p>
            <a:pPr marL="457200" lvl="1" indent="0">
              <a:buNone/>
            </a:pPr>
            <a:endParaRPr lang="en-GB" dirty="0"/>
          </a:p>
          <a:p>
            <a:pPr marL="457200" lvl="1" indent="0">
              <a:buNone/>
            </a:pPr>
            <a:endParaRPr lang="en-GB" dirty="0"/>
          </a:p>
          <a:p>
            <a:pPr lvl="1"/>
            <a:endParaRPr lang="en-GB" dirty="0"/>
          </a:p>
        </p:txBody>
      </p:sp>
      <p:sp>
        <p:nvSpPr>
          <p:cNvPr id="5" name="Content Placeholder 11"/>
          <p:cNvSpPr txBox="1">
            <a:spLocks/>
          </p:cNvSpPr>
          <p:nvPr/>
        </p:nvSpPr>
        <p:spPr>
          <a:xfrm>
            <a:off x="6305112" y="2340821"/>
            <a:ext cx="5185873" cy="36387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marL="0" marR="0" lvl="0" indent="0" algn="l" defTabSz="457200" rtl="0" eaLnBrk="1" fontAlgn="auto" latinLnBrk="0" hangingPunct="1">
              <a:lnSpc>
                <a:spcPct val="100000"/>
              </a:lnSpc>
              <a:spcBef>
                <a:spcPct val="20000"/>
              </a:spcBef>
              <a:spcAft>
                <a:spcPts val="600"/>
              </a:spcAft>
              <a:buClr>
                <a:schemeClr val="accent1"/>
              </a:buClr>
              <a:buSzTx/>
              <a:buFont typeface="Wingdings 2" charset="2"/>
              <a:buNone/>
              <a:tabLst/>
              <a:defRPr/>
            </a:pPr>
            <a:r>
              <a:rPr lang="en-GB" sz="2400" dirty="0"/>
              <a:t>Spellings- Every Friday which will be in their Home diary book to be tested the following week. Spellings will also be available on ‘Spelling shed’.</a:t>
            </a:r>
          </a:p>
          <a:p>
            <a:pPr marL="0" marR="0" lvl="0" indent="0" algn="l" defTabSz="457200" rtl="0" eaLnBrk="1" fontAlgn="auto" latinLnBrk="0" hangingPunct="1">
              <a:lnSpc>
                <a:spcPct val="100000"/>
              </a:lnSpc>
              <a:spcBef>
                <a:spcPct val="20000"/>
              </a:spcBef>
              <a:spcAft>
                <a:spcPts val="600"/>
              </a:spcAft>
              <a:buClr>
                <a:schemeClr val="accent1"/>
              </a:buClr>
              <a:buSzTx/>
              <a:buFont typeface="Wingdings 2" charset="2"/>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600"/>
              </a:spcAft>
              <a:buClr>
                <a:schemeClr val="accent1"/>
              </a:buClr>
              <a:buSzTx/>
              <a:buFont typeface="Wingdings 2" charset="2"/>
              <a:buNone/>
              <a:tabLst/>
              <a:defRPr/>
            </a:pPr>
            <a:r>
              <a:rPr lang="en-GB" sz="2000" dirty="0"/>
              <a:t>There is a weekly mental maths test which includes : times tables and problem solving. </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457200" rtl="0" eaLnBrk="1" fontAlgn="auto" latinLnBrk="0" hangingPunct="1">
              <a:lnSpc>
                <a:spcPct val="100000"/>
              </a:lnSpc>
              <a:spcBef>
                <a:spcPct val="20000"/>
              </a:spcBef>
              <a:spcAft>
                <a:spcPts val="600"/>
              </a:spcAft>
              <a:buClr>
                <a:schemeClr val="accent1"/>
              </a:buClr>
              <a:buSzTx/>
              <a:buFont typeface="Wingdings 2" charset="2"/>
              <a:buNone/>
              <a:tabLst/>
              <a:defRPr/>
            </a:pPr>
            <a:endParaRPr kumimoji="0" lang="en-GB" sz="16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600"/>
              </a:spcAft>
              <a:buClr>
                <a:schemeClr val="accent1"/>
              </a:buClr>
              <a:buSzTx/>
              <a:buFont typeface="Wingdings 2" charset="2"/>
              <a:buChar char=""/>
              <a:tabLst/>
              <a:defRPr/>
            </a:pPr>
            <a:endParaRPr kumimoji="0" lang="en-GB"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Weekly Tests</a:t>
            </a:r>
          </a:p>
        </p:txBody>
      </p:sp>
      <p:sp>
        <p:nvSpPr>
          <p:cNvPr id="3" name="Content Placeholder 2"/>
          <p:cNvSpPr>
            <a:spLocks noGrp="1"/>
          </p:cNvSpPr>
          <p:nvPr>
            <p:ph sz="half" idx="1"/>
          </p:nvPr>
        </p:nvSpPr>
        <p:spPr>
          <a:xfrm>
            <a:off x="818712" y="2222287"/>
            <a:ext cx="8016195" cy="3638763"/>
          </a:xfrm>
        </p:spPr>
        <p:txBody>
          <a:bodyPr>
            <a:noAutofit/>
          </a:bodyPr>
          <a:lstStyle/>
          <a:p>
            <a:pPr marL="0" indent="0">
              <a:buNone/>
            </a:pPr>
            <a:r>
              <a:rPr lang="en-GB" sz="3200" b="1" dirty="0"/>
              <a:t>Every Friday morning:</a:t>
            </a:r>
          </a:p>
          <a:p>
            <a:pPr marL="0" indent="0">
              <a:buNone/>
            </a:pPr>
            <a:endParaRPr lang="en-GB" sz="3200" dirty="0"/>
          </a:p>
          <a:p>
            <a:r>
              <a:rPr lang="en-GB" sz="3200" dirty="0"/>
              <a:t>Spellings tests</a:t>
            </a:r>
          </a:p>
          <a:p>
            <a:pPr marL="0" indent="0">
              <a:buNone/>
            </a:pPr>
            <a:endParaRPr lang="en-GB" sz="3200" dirty="0"/>
          </a:p>
          <a:p>
            <a:r>
              <a:rPr lang="en-GB" sz="3200" dirty="0"/>
              <a:t>Mental arithmetic (times tables and problem solving)</a:t>
            </a:r>
          </a:p>
        </p:txBody>
      </p:sp>
    </p:spTree>
    <p:extLst>
      <p:ext uri="{BB962C8B-B14F-4D97-AF65-F5344CB8AC3E}">
        <p14:creationId xmlns:p14="http://schemas.microsoft.com/office/powerpoint/2010/main" val="355192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you support your child at home?</a:t>
            </a:r>
          </a:p>
        </p:txBody>
      </p:sp>
      <p:sp>
        <p:nvSpPr>
          <p:cNvPr id="13" name="Content Placeholder 12"/>
          <p:cNvSpPr>
            <a:spLocks noGrp="1"/>
          </p:cNvSpPr>
          <p:nvPr>
            <p:ph sz="half" idx="2"/>
          </p:nvPr>
        </p:nvSpPr>
        <p:spPr>
          <a:xfrm>
            <a:off x="6400800" y="2222287"/>
            <a:ext cx="5074276" cy="3638763"/>
          </a:xfrm>
        </p:spPr>
        <p:txBody>
          <a:bodyPr>
            <a:noAutofit/>
          </a:bodyPr>
          <a:lstStyle/>
          <a:p>
            <a:pPr marL="0" indent="0">
              <a:buNone/>
            </a:pPr>
            <a:r>
              <a:rPr lang="en-GB" sz="2000" dirty="0"/>
              <a:t>Reading</a:t>
            </a:r>
          </a:p>
          <a:p>
            <a:pPr lvl="1">
              <a:buFont typeface="Wingdings" panose="05000000000000000000" pitchFamily="2" charset="2"/>
              <a:buChar char="§"/>
            </a:pPr>
            <a:r>
              <a:rPr lang="en-GB" sz="2000" dirty="0"/>
              <a:t>No allocated day for changing books. </a:t>
            </a:r>
          </a:p>
          <a:p>
            <a:pPr lvl="1">
              <a:buFont typeface="Wingdings" panose="05000000000000000000" pitchFamily="2" charset="2"/>
              <a:buChar char="§"/>
            </a:pPr>
            <a:r>
              <a:rPr lang="en-GB" sz="2000" dirty="0"/>
              <a:t>Please remember to sign the Home Reading book after you have read with your child.</a:t>
            </a:r>
          </a:p>
          <a:p>
            <a:pPr lvl="1">
              <a:buFont typeface="Wingdings" panose="05000000000000000000" pitchFamily="2" charset="2"/>
              <a:buChar char="§"/>
            </a:pPr>
            <a:r>
              <a:rPr lang="en-GB" sz="2000" dirty="0"/>
              <a:t>No scheme but a wide range of text.</a:t>
            </a:r>
          </a:p>
          <a:p>
            <a:pPr lvl="1">
              <a:buFont typeface="Wingdings" panose="05000000000000000000" pitchFamily="2" charset="2"/>
              <a:buChar char="§"/>
            </a:pPr>
            <a:r>
              <a:rPr lang="en-GB" sz="2000" dirty="0"/>
              <a:t>Reading challenge</a:t>
            </a:r>
          </a:p>
        </p:txBody>
      </p:sp>
      <p:sp>
        <p:nvSpPr>
          <p:cNvPr id="5" name="Content Placeholder 4"/>
          <p:cNvSpPr>
            <a:spLocks noGrp="1"/>
          </p:cNvSpPr>
          <p:nvPr>
            <p:ph sz="half" idx="1"/>
          </p:nvPr>
        </p:nvSpPr>
        <p:spPr/>
        <p:txBody>
          <a:bodyPr/>
          <a:lstStyle/>
          <a:p>
            <a:r>
              <a:rPr lang="en-GB" dirty="0"/>
              <a:t>Encourage the children with their homework. </a:t>
            </a:r>
          </a:p>
          <a:p>
            <a:r>
              <a:rPr lang="en-GB" sz="3600" b="1" dirty="0"/>
              <a:t>Times tables please!</a:t>
            </a:r>
          </a:p>
        </p:txBody>
      </p:sp>
    </p:spTree>
    <p:extLst>
      <p:ext uri="{BB962C8B-B14F-4D97-AF65-F5344CB8AC3E}">
        <p14:creationId xmlns:p14="http://schemas.microsoft.com/office/powerpoint/2010/main" val="365996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Daily routine</a:t>
            </a:r>
          </a:p>
        </p:txBody>
      </p:sp>
      <p:sp>
        <p:nvSpPr>
          <p:cNvPr id="3" name="Content Placeholder 2"/>
          <p:cNvSpPr>
            <a:spLocks noGrp="1"/>
          </p:cNvSpPr>
          <p:nvPr>
            <p:ph sz="half" idx="1"/>
          </p:nvPr>
        </p:nvSpPr>
        <p:spPr/>
        <p:txBody>
          <a:bodyPr>
            <a:normAutofit/>
          </a:bodyPr>
          <a:lstStyle/>
          <a:p>
            <a:r>
              <a:rPr lang="en-GB" sz="2800" dirty="0"/>
              <a:t>8.45am- 8.55am – Door opened </a:t>
            </a:r>
          </a:p>
          <a:p>
            <a:r>
              <a:rPr lang="en-GB" sz="2800" dirty="0"/>
              <a:t>9.00am – morning registration </a:t>
            </a:r>
          </a:p>
          <a:p>
            <a:r>
              <a:rPr lang="en-GB" sz="2800" dirty="0"/>
              <a:t>10.30-10.45am – morning break.</a:t>
            </a:r>
          </a:p>
          <a:p>
            <a:r>
              <a:rPr lang="en-GB" sz="2800" dirty="0"/>
              <a:t>12.05pm – Lunch break</a:t>
            </a:r>
          </a:p>
        </p:txBody>
      </p:sp>
      <p:sp>
        <p:nvSpPr>
          <p:cNvPr id="4" name="Content Placeholder 3"/>
          <p:cNvSpPr>
            <a:spLocks noGrp="1"/>
          </p:cNvSpPr>
          <p:nvPr>
            <p:ph sz="half" idx="2"/>
          </p:nvPr>
        </p:nvSpPr>
        <p:spPr/>
        <p:txBody>
          <a:bodyPr>
            <a:normAutofit/>
          </a:bodyPr>
          <a:lstStyle/>
          <a:p>
            <a:r>
              <a:rPr lang="en-GB" sz="2800" dirty="0"/>
              <a:t>1.00pm – afternoon registration</a:t>
            </a:r>
          </a:p>
          <a:p>
            <a:r>
              <a:rPr lang="en-GB" sz="2800" dirty="0"/>
              <a:t>2.00-2.10pm – afternoon break</a:t>
            </a:r>
          </a:p>
          <a:p>
            <a:r>
              <a:rPr lang="en-GB" sz="2800" dirty="0"/>
              <a:t>3.20pm – end of school</a:t>
            </a:r>
          </a:p>
        </p:txBody>
      </p:sp>
    </p:spTree>
    <p:extLst>
      <p:ext uri="{BB962C8B-B14F-4D97-AF65-F5344CB8AC3E}">
        <p14:creationId xmlns:p14="http://schemas.microsoft.com/office/powerpoint/2010/main" val="2252624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4DB0FDC4F22142BC8D1968F944D94D" ma:contentTypeVersion="11" ma:contentTypeDescription="Create a new document." ma:contentTypeScope="" ma:versionID="375ba9e4a3c06bb4168b089be9c71cc1">
  <xsd:schema xmlns:xsd="http://www.w3.org/2001/XMLSchema" xmlns:xs="http://www.w3.org/2001/XMLSchema" xmlns:p="http://schemas.microsoft.com/office/2006/metadata/properties" xmlns:ns3="88f097da-32d1-46ed-8970-b644ca317361" targetNamespace="http://schemas.microsoft.com/office/2006/metadata/properties" ma:root="true" ma:fieldsID="81b2d1568c3982b238dab1d24e98fc4d" ns3:_="">
    <xsd:import namespace="88f097da-32d1-46ed-8970-b644ca31736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097da-32d1-46ed-8970-b644ca3173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1333E1-0FB3-4922-A2E0-E22DCEC12817}">
  <ds:schemaRef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 ds:uri="88f097da-32d1-46ed-8970-b644ca317361"/>
    <ds:schemaRef ds:uri="http://www.w3.org/XML/1998/namespace"/>
    <ds:schemaRef ds:uri="http://purl.org/dc/terms/"/>
  </ds:schemaRefs>
</ds:datastoreItem>
</file>

<file path=customXml/itemProps2.xml><?xml version="1.0" encoding="utf-8"?>
<ds:datastoreItem xmlns:ds="http://schemas.openxmlformats.org/officeDocument/2006/customXml" ds:itemID="{D5282734-2563-4672-AB65-C66B8D9B3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097da-32d1-46ed-8970-b644ca3173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593D7F-B048-4901-8EFF-13A4FDAE5C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Quotable</Template>
  <TotalTime>1097</TotalTime>
  <Words>2351</Words>
  <Application>Microsoft Office PowerPoint</Application>
  <PresentationFormat>Widescreen</PresentationFormat>
  <Paragraphs>152</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Wingdings</vt:lpstr>
      <vt:lpstr>Wingdings 2</vt:lpstr>
      <vt:lpstr>Quotable</vt:lpstr>
      <vt:lpstr>Welcome to Year 3!</vt:lpstr>
      <vt:lpstr>Meet the teaching staff:</vt:lpstr>
      <vt:lpstr>What can you expect?</vt:lpstr>
      <vt:lpstr>What will my child be learning?</vt:lpstr>
      <vt:lpstr>Curriculum Plan</vt:lpstr>
      <vt:lpstr>Homework</vt:lpstr>
      <vt:lpstr>Weekly Tests</vt:lpstr>
      <vt:lpstr>How can you support your child at home?</vt:lpstr>
      <vt:lpstr>Daily routine</vt:lpstr>
      <vt:lpstr>What clubs and activities are there?</vt:lpstr>
      <vt:lpstr>Will the children go Swimming?</vt:lpstr>
      <vt:lpstr>Communication </vt:lpstr>
      <vt:lpstr>Home School behaviour agreement</vt:lpstr>
      <vt:lpstr>Relationships education</vt:lpstr>
      <vt:lpstr>Trips and visitors</vt:lpstr>
      <vt:lpstr>Celebration Assembly </vt:lpstr>
      <vt:lpstr>Medicines and personal information.</vt:lpstr>
      <vt:lpstr>PowerPoint Presentation</vt:lpstr>
      <vt:lpstr>Uniform and school bags</vt:lpstr>
      <vt:lpstr>Will my child still receive milk and snack?</vt:lpstr>
      <vt:lpstr>Our time in Year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staff</dc:creator>
  <cp:lastModifiedBy>Ian Price</cp:lastModifiedBy>
  <cp:revision>60</cp:revision>
  <cp:lastPrinted>2018-07-04T16:03:23Z</cp:lastPrinted>
  <dcterms:created xsi:type="dcterms:W3CDTF">2018-06-26T20:12:06Z</dcterms:created>
  <dcterms:modified xsi:type="dcterms:W3CDTF">2023-06-27T10:53:56Z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0x010100A14DB0FDC4F22142BC8D1968F944D94D</vt:lpwstr>
  </property>
</Properties>
</file>