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7" r:id="rId4"/>
    <p:sldId id="258" r:id="rId5"/>
    <p:sldId id="259" r:id="rId6"/>
    <p:sldId id="260" r:id="rId7"/>
    <p:sldId id="261" r:id="rId8"/>
    <p:sldId id="262" r:id="rId9"/>
    <p:sldId id="263" r:id="rId10"/>
    <p:sldId id="269" r:id="rId11"/>
    <p:sldId id="270" r:id="rId12"/>
    <p:sldId id="276" r:id="rId13"/>
    <p:sldId id="277" r:id="rId14"/>
    <p:sldId id="278" r:id="rId15"/>
    <p:sldId id="281" r:id="rId16"/>
    <p:sldId id="265" r:id="rId17"/>
    <p:sldId id="268" r:id="rId18"/>
    <p:sldId id="271" r:id="rId19"/>
    <p:sldId id="26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4" autoAdjust="0"/>
    <p:restoredTop sz="94660"/>
  </p:normalViewPr>
  <p:slideViewPr>
    <p:cSldViewPr snapToGrid="0">
      <p:cViewPr varScale="1">
        <p:scale>
          <a:sx n="114" d="100"/>
          <a:sy n="114" d="100"/>
        </p:scale>
        <p:origin x="336" y="10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600" y="4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A14E4B-4941-4725-813A-9F9DF76AEDD3}" type="datetimeFigureOut">
              <a:rPr lang="en-GB" smtClean="0"/>
              <a:pPr/>
              <a:t>18/06/2020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A57A6C-D27F-4898-92DD-BFDF0FDCD871}" type="slidenum">
              <a:rPr lang="en-GB" smtClean="0"/>
              <a:pPr/>
              <a:t>‹#›</a:t>
            </a:fld>
            <a:endParaRPr lang="en-GB"/>
          </a:p>
        </p:txBody>
      </p:sp>
    </p:spTree>
    <p:extLst>
      <p:ext uri="{BB962C8B-B14F-4D97-AF65-F5344CB8AC3E}">
        <p14:creationId xmlns:p14="http://schemas.microsoft.com/office/powerpoint/2010/main" val="421578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a:t>
            </a:fld>
            <a:endParaRPr lang="en-GB"/>
          </a:p>
        </p:txBody>
      </p:sp>
    </p:spTree>
    <p:extLst>
      <p:ext uri="{BB962C8B-B14F-4D97-AF65-F5344CB8AC3E}">
        <p14:creationId xmlns:p14="http://schemas.microsoft.com/office/powerpoint/2010/main" val="294488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10</a:t>
            </a:fld>
            <a:endParaRPr lang="en-GB"/>
          </a:p>
        </p:txBody>
      </p:sp>
    </p:spTree>
    <p:extLst>
      <p:ext uri="{BB962C8B-B14F-4D97-AF65-F5344CB8AC3E}">
        <p14:creationId xmlns:p14="http://schemas.microsoft.com/office/powerpoint/2010/main" val="2916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11</a:t>
            </a:fld>
            <a:endParaRPr lang="en-GB"/>
          </a:p>
        </p:txBody>
      </p:sp>
    </p:spTree>
    <p:extLst>
      <p:ext uri="{BB962C8B-B14F-4D97-AF65-F5344CB8AC3E}">
        <p14:creationId xmlns:p14="http://schemas.microsoft.com/office/powerpoint/2010/main" val="2916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16</a:t>
            </a:fld>
            <a:endParaRPr lang="en-GB"/>
          </a:p>
        </p:txBody>
      </p:sp>
    </p:spTree>
    <p:extLst>
      <p:ext uri="{BB962C8B-B14F-4D97-AF65-F5344CB8AC3E}">
        <p14:creationId xmlns:p14="http://schemas.microsoft.com/office/powerpoint/2010/main" val="740133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17</a:t>
            </a:fld>
            <a:endParaRPr lang="en-GB"/>
          </a:p>
        </p:txBody>
      </p:sp>
    </p:spTree>
    <p:extLst>
      <p:ext uri="{BB962C8B-B14F-4D97-AF65-F5344CB8AC3E}">
        <p14:creationId xmlns:p14="http://schemas.microsoft.com/office/powerpoint/2010/main" val="191097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18</a:t>
            </a:fld>
            <a:endParaRPr lang="en-GB"/>
          </a:p>
        </p:txBody>
      </p:sp>
    </p:spTree>
    <p:extLst>
      <p:ext uri="{BB962C8B-B14F-4D97-AF65-F5344CB8AC3E}">
        <p14:creationId xmlns:p14="http://schemas.microsoft.com/office/powerpoint/2010/main" val="254328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19</a:t>
            </a:fld>
            <a:endParaRPr lang="en-GB"/>
          </a:p>
        </p:txBody>
      </p:sp>
    </p:spTree>
    <p:extLst>
      <p:ext uri="{BB962C8B-B14F-4D97-AF65-F5344CB8AC3E}">
        <p14:creationId xmlns:p14="http://schemas.microsoft.com/office/powerpoint/2010/main" val="254328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2</a:t>
            </a:fld>
            <a:endParaRPr lang="en-GB"/>
          </a:p>
        </p:txBody>
      </p:sp>
    </p:spTree>
    <p:extLst>
      <p:ext uri="{BB962C8B-B14F-4D97-AF65-F5344CB8AC3E}">
        <p14:creationId xmlns:p14="http://schemas.microsoft.com/office/powerpoint/2010/main" val="35900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3</a:t>
            </a:fld>
            <a:endParaRPr lang="en-GB"/>
          </a:p>
        </p:txBody>
      </p:sp>
    </p:spTree>
    <p:extLst>
      <p:ext uri="{BB962C8B-B14F-4D97-AF65-F5344CB8AC3E}">
        <p14:creationId xmlns:p14="http://schemas.microsoft.com/office/powerpoint/2010/main" val="364114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4</a:t>
            </a:fld>
            <a:endParaRPr lang="en-GB"/>
          </a:p>
        </p:txBody>
      </p:sp>
    </p:spTree>
    <p:extLst>
      <p:ext uri="{BB962C8B-B14F-4D97-AF65-F5344CB8AC3E}">
        <p14:creationId xmlns:p14="http://schemas.microsoft.com/office/powerpoint/2010/main" val="398591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5</a:t>
            </a:fld>
            <a:endParaRPr lang="en-GB"/>
          </a:p>
        </p:txBody>
      </p:sp>
    </p:spTree>
    <p:extLst>
      <p:ext uri="{BB962C8B-B14F-4D97-AF65-F5344CB8AC3E}">
        <p14:creationId xmlns:p14="http://schemas.microsoft.com/office/powerpoint/2010/main" val="114365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6</a:t>
            </a:fld>
            <a:endParaRPr lang="en-GB"/>
          </a:p>
        </p:txBody>
      </p:sp>
    </p:spTree>
    <p:extLst>
      <p:ext uri="{BB962C8B-B14F-4D97-AF65-F5344CB8AC3E}">
        <p14:creationId xmlns:p14="http://schemas.microsoft.com/office/powerpoint/2010/main" val="26305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7</a:t>
            </a:fld>
            <a:endParaRPr lang="en-GB"/>
          </a:p>
        </p:txBody>
      </p:sp>
    </p:spTree>
    <p:extLst>
      <p:ext uri="{BB962C8B-B14F-4D97-AF65-F5344CB8AC3E}">
        <p14:creationId xmlns:p14="http://schemas.microsoft.com/office/powerpoint/2010/main" val="66678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8</a:t>
            </a:fld>
            <a:endParaRPr lang="en-GB"/>
          </a:p>
        </p:txBody>
      </p:sp>
    </p:spTree>
    <p:extLst>
      <p:ext uri="{BB962C8B-B14F-4D97-AF65-F5344CB8AC3E}">
        <p14:creationId xmlns:p14="http://schemas.microsoft.com/office/powerpoint/2010/main" val="201458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7A6C-D27F-4898-92DD-BFDF0FDCD871}" type="slidenum">
              <a:rPr lang="en-GB" smtClean="0"/>
              <a:pPr/>
              <a:t>9</a:t>
            </a:fld>
            <a:endParaRPr lang="en-GB"/>
          </a:p>
        </p:txBody>
      </p:sp>
    </p:spTree>
    <p:extLst>
      <p:ext uri="{BB962C8B-B14F-4D97-AF65-F5344CB8AC3E}">
        <p14:creationId xmlns:p14="http://schemas.microsoft.com/office/powerpoint/2010/main" val="2916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295526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306243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162456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230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11653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380479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282297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26338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140969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351111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ADBA82-D885-47E8-98DF-4EBAEA1B2D4B}" type="datetimeFigureOut">
              <a:rPr lang="en-GB" smtClean="0"/>
              <a:pPr/>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B67AB-97D9-4B2C-A97E-F220A1ACCDE8}" type="slidenum">
              <a:rPr lang="en-GB" smtClean="0"/>
              <a:pPr/>
              <a:t>‹#›</a:t>
            </a:fld>
            <a:endParaRPr lang="en-GB"/>
          </a:p>
        </p:txBody>
      </p:sp>
    </p:spTree>
    <p:extLst>
      <p:ext uri="{BB962C8B-B14F-4D97-AF65-F5344CB8AC3E}">
        <p14:creationId xmlns:p14="http://schemas.microsoft.com/office/powerpoint/2010/main" val="368183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DBA82-D885-47E8-98DF-4EBAEA1B2D4B}" type="datetimeFigureOut">
              <a:rPr lang="en-GB" smtClean="0"/>
              <a:pPr/>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B67AB-97D9-4B2C-A97E-F220A1ACCDE8}" type="slidenum">
              <a:rPr lang="en-GB" smtClean="0"/>
              <a:pPr/>
              <a:t>‹#›</a:t>
            </a:fld>
            <a:endParaRPr lang="en-GB"/>
          </a:p>
        </p:txBody>
      </p:sp>
    </p:spTree>
    <p:extLst>
      <p:ext uri="{BB962C8B-B14F-4D97-AF65-F5344CB8AC3E}">
        <p14:creationId xmlns:p14="http://schemas.microsoft.com/office/powerpoint/2010/main" val="17381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5.pn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1.png"/><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image" Target="../media/image44.jpeg"/><Relationship Id="rId7" Type="http://schemas.openxmlformats.org/officeDocument/2006/relationships/image" Target="../media/image1.png"/><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notesSlide" Target="../notesSlides/notesSlide11.xml"/><Relationship Id="rId16"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0.jpeg"/><Relationship Id="rId5" Type="http://schemas.openxmlformats.org/officeDocument/2006/relationships/image" Target="../media/image46.jpeg"/><Relationship Id="rId15" Type="http://schemas.openxmlformats.org/officeDocument/2006/relationships/image" Target="../media/image54.jpeg"/><Relationship Id="rId10" Type="http://schemas.openxmlformats.org/officeDocument/2006/relationships/image" Target="../media/image49.jpeg"/><Relationship Id="rId19" Type="http://schemas.openxmlformats.org/officeDocument/2006/relationships/image" Target="../media/image58.jpeg"/><Relationship Id="rId4" Type="http://schemas.openxmlformats.org/officeDocument/2006/relationships/image" Target="../media/image45.jpeg"/><Relationship Id="rId9" Type="http://schemas.openxmlformats.org/officeDocument/2006/relationships/image" Target="../media/image48.jpeg"/><Relationship Id="rId1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outhridgefirst.org.uk/website/relationships_education/488539" TargetMode="Externa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mailto:linsey.smith@ntlp.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mailto:nicola.mcintyre@ntlp.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5.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Comic Sans MS" panose="030F0702030302020204" pitchFamily="66" charset="0"/>
              </a:rPr>
              <a:t>Welcome to Year 2 </a:t>
            </a:r>
          </a:p>
        </p:txBody>
      </p:sp>
      <p:sp>
        <p:nvSpPr>
          <p:cNvPr id="3" name="Subtitle 2"/>
          <p:cNvSpPr>
            <a:spLocks noGrp="1"/>
          </p:cNvSpPr>
          <p:nvPr>
            <p:ph type="subTitle" idx="1"/>
          </p:nvPr>
        </p:nvSpPr>
        <p:spPr/>
        <p:txBody>
          <a:bodyPr>
            <a:normAutofit/>
          </a:bodyPr>
          <a:lstStyle/>
          <a:p>
            <a:r>
              <a:rPr lang="en-GB" dirty="0">
                <a:latin typeface="Comic Sans MS" panose="030F0702030302020204" pitchFamily="66" charset="0"/>
              </a:rPr>
              <a:t>Information and Routines</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344" y="4879842"/>
            <a:ext cx="3553987" cy="17769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 result for southridge first school jump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 r="46389" b="1"/>
          <a:stretch/>
        </p:blipFill>
        <p:spPr bwMode="auto">
          <a:xfrm rot="19491639">
            <a:off x="9561501" y="5684584"/>
            <a:ext cx="45719" cy="97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southridge first school jump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93883">
            <a:off x="10562052" y="5727920"/>
            <a:ext cx="70579" cy="80839"/>
          </a:xfrm>
          <a:prstGeom prst="snipRoundRect">
            <a:avLst>
              <a:gd name="adj1" fmla="val 50000"/>
              <a:gd name="adj2" fmla="val 16667"/>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southridge first school jump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15310">
            <a:off x="11279980" y="5748816"/>
            <a:ext cx="78891" cy="90360"/>
          </a:xfrm>
          <a:prstGeom prst="snip2DiagRect">
            <a:avLst>
              <a:gd name="adj1" fmla="val 0"/>
              <a:gd name="adj2" fmla="val 34777"/>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144"/>
          <a:stretch/>
        </p:blipFill>
        <p:spPr bwMode="auto">
          <a:xfrm>
            <a:off x="-293521" y="234321"/>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9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srcRect/>
          <a:stretch>
            <a:fillRect/>
          </a:stretch>
        </p:blipFill>
        <p:spPr bwMode="auto">
          <a:xfrm rot="498384">
            <a:off x="8461612" y="1468840"/>
            <a:ext cx="2035791" cy="1526843"/>
          </a:xfrm>
          <a:prstGeom prst="rect">
            <a:avLst/>
          </a:prstGeom>
          <a:noFill/>
          <a:ln w="9525">
            <a:noFill/>
            <a:miter lim="800000"/>
            <a:headEnd/>
            <a:tailEnd/>
          </a:ln>
          <a:effectLst/>
        </p:spPr>
      </p:pic>
      <p:pic>
        <p:nvPicPr>
          <p:cNvPr id="4" name="Picture 12" descr="Image result for burgundy school uniform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7425" y="216527"/>
            <a:ext cx="2176183" cy="1088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cstate="print"/>
          <a:srcRect/>
          <a:stretch>
            <a:fillRect/>
          </a:stretch>
        </p:blipFill>
        <p:spPr bwMode="auto">
          <a:xfrm rot="827220">
            <a:off x="3220112" y="1179253"/>
            <a:ext cx="2343149" cy="1757362"/>
          </a:xfrm>
          <a:prstGeom prst="rect">
            <a:avLst/>
          </a:prstGeom>
          <a:noFill/>
          <a:ln w="9525">
            <a:noFill/>
            <a:miter lim="800000"/>
            <a:headEnd/>
            <a:tailEnd/>
          </a:ln>
          <a:effectLst/>
        </p:spPr>
      </p:pic>
      <p:sp>
        <p:nvSpPr>
          <p:cNvPr id="11" name="Rounded Rectangle 10"/>
          <p:cNvSpPr/>
          <p:nvPr/>
        </p:nvSpPr>
        <p:spPr>
          <a:xfrm rot="21357968">
            <a:off x="8427210" y="3258972"/>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RE</a:t>
            </a:r>
            <a:endParaRPr lang="en-GB" sz="1600" dirty="0">
              <a:latin typeface="Comic Sans MS" pitchFamily="66" charset="0"/>
            </a:endParaRPr>
          </a:p>
        </p:txBody>
      </p:sp>
      <p:pic>
        <p:nvPicPr>
          <p:cNvPr id="1026" name="Picture 2"/>
          <p:cNvPicPr>
            <a:picLocks noChangeAspect="1" noChangeArrowheads="1"/>
          </p:cNvPicPr>
          <p:nvPr/>
        </p:nvPicPr>
        <p:blipFill>
          <a:blip r:embed="rId7" cstate="print"/>
          <a:srcRect/>
          <a:stretch>
            <a:fillRect/>
          </a:stretch>
        </p:blipFill>
        <p:spPr bwMode="auto">
          <a:xfrm rot="6321823">
            <a:off x="7831212" y="4266567"/>
            <a:ext cx="2377067" cy="1782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8" cstate="print"/>
          <a:srcRect/>
          <a:stretch>
            <a:fillRect/>
          </a:stretch>
        </p:blipFill>
        <p:spPr bwMode="auto">
          <a:xfrm rot="4839362">
            <a:off x="9514411" y="3971921"/>
            <a:ext cx="2628900" cy="19716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6114197" y="4879073"/>
            <a:ext cx="2215486" cy="1661615"/>
          </a:xfrm>
          <a:prstGeom prst="rect">
            <a:avLst/>
          </a:prstGeom>
          <a:noFill/>
          <a:ln w="9525">
            <a:noFill/>
            <a:miter lim="800000"/>
            <a:headEnd/>
            <a:tailEnd/>
          </a:ln>
          <a:effectLst/>
        </p:spPr>
      </p:pic>
      <p:pic>
        <p:nvPicPr>
          <p:cNvPr id="1029" name="Picture 5"/>
          <p:cNvPicPr>
            <a:picLocks noChangeAspect="1" noChangeArrowheads="1"/>
          </p:cNvPicPr>
          <p:nvPr/>
        </p:nvPicPr>
        <p:blipFill>
          <a:blip r:embed="rId10" cstate="print"/>
          <a:srcRect/>
          <a:stretch>
            <a:fillRect/>
          </a:stretch>
        </p:blipFill>
        <p:spPr bwMode="auto">
          <a:xfrm rot="21003679">
            <a:off x="6344438" y="1463825"/>
            <a:ext cx="2092301" cy="1569227"/>
          </a:xfrm>
          <a:prstGeom prst="rect">
            <a:avLst/>
          </a:prstGeom>
          <a:noFill/>
          <a:ln w="9525">
            <a:noFill/>
            <a:miter lim="800000"/>
            <a:headEnd/>
            <a:tailEnd/>
          </a:ln>
          <a:effectLst/>
        </p:spPr>
      </p:pic>
      <p:sp>
        <p:nvSpPr>
          <p:cNvPr id="15" name="Rounded Rectangle 14"/>
          <p:cNvSpPr/>
          <p:nvPr/>
        </p:nvSpPr>
        <p:spPr>
          <a:xfrm rot="399834">
            <a:off x="7419552" y="736410"/>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PSHE</a:t>
            </a:r>
            <a:endParaRPr lang="en-GB" sz="1600" dirty="0">
              <a:latin typeface="Comic Sans MS" pitchFamily="66" charset="0"/>
            </a:endParaRPr>
          </a:p>
        </p:txBody>
      </p:sp>
      <p:pic>
        <p:nvPicPr>
          <p:cNvPr id="1031" name="Picture 7"/>
          <p:cNvPicPr>
            <a:picLocks noChangeAspect="1" noChangeArrowheads="1"/>
          </p:cNvPicPr>
          <p:nvPr/>
        </p:nvPicPr>
        <p:blipFill>
          <a:blip r:embed="rId11" cstate="print"/>
          <a:srcRect/>
          <a:stretch>
            <a:fillRect/>
          </a:stretch>
        </p:blipFill>
        <p:spPr bwMode="auto">
          <a:xfrm rot="21202681">
            <a:off x="2729550" y="2810022"/>
            <a:ext cx="2259867" cy="16949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12" cstate="print"/>
          <a:srcRect/>
          <a:stretch>
            <a:fillRect/>
          </a:stretch>
        </p:blipFill>
        <p:spPr bwMode="auto">
          <a:xfrm rot="600428">
            <a:off x="859806" y="2859207"/>
            <a:ext cx="1978925" cy="1484194"/>
          </a:xfrm>
          <a:prstGeom prst="rect">
            <a:avLst/>
          </a:prstGeom>
          <a:noFill/>
          <a:ln w="9525">
            <a:noFill/>
            <a:miter lim="800000"/>
            <a:headEnd/>
            <a:tailEnd/>
          </a:ln>
          <a:effectLst/>
        </p:spPr>
      </p:pic>
      <p:pic>
        <p:nvPicPr>
          <p:cNvPr id="18" name="Picture 6"/>
          <p:cNvPicPr>
            <a:picLocks noChangeAspect="1" noChangeArrowheads="1"/>
          </p:cNvPicPr>
          <p:nvPr/>
        </p:nvPicPr>
        <p:blipFill>
          <a:blip r:embed="rId13" cstate="print"/>
          <a:srcRect/>
          <a:stretch>
            <a:fillRect/>
          </a:stretch>
        </p:blipFill>
        <p:spPr bwMode="auto">
          <a:xfrm rot="20575808">
            <a:off x="1242257" y="1299694"/>
            <a:ext cx="2118980" cy="1589235"/>
          </a:xfrm>
          <a:prstGeom prst="rect">
            <a:avLst/>
          </a:prstGeom>
          <a:noFill/>
          <a:ln w="9525">
            <a:noFill/>
            <a:miter lim="800000"/>
            <a:headEnd/>
            <a:tailEnd/>
          </a:ln>
          <a:effectLst/>
        </p:spPr>
      </p:pic>
      <p:sp>
        <p:nvSpPr>
          <p:cNvPr id="10" name="Rounded Rectangle 9"/>
          <p:cNvSpPr/>
          <p:nvPr/>
        </p:nvSpPr>
        <p:spPr>
          <a:xfrm rot="21357968">
            <a:off x="2078725" y="363372"/>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Design Technology</a:t>
            </a:r>
            <a:endParaRPr lang="en-GB" sz="1600" dirty="0">
              <a:latin typeface="Comic Sans MS" pitchFamily="66" charset="0"/>
            </a:endParaRPr>
          </a:p>
        </p:txBody>
      </p:sp>
      <p:pic>
        <p:nvPicPr>
          <p:cNvPr id="1034" name="Picture 10"/>
          <p:cNvPicPr>
            <a:picLocks noChangeAspect="1" noChangeArrowheads="1"/>
          </p:cNvPicPr>
          <p:nvPr/>
        </p:nvPicPr>
        <p:blipFill>
          <a:blip r:embed="rId14" cstate="print"/>
          <a:srcRect/>
          <a:stretch>
            <a:fillRect/>
          </a:stretch>
        </p:blipFill>
        <p:spPr bwMode="auto">
          <a:xfrm rot="21215048">
            <a:off x="818864" y="5131559"/>
            <a:ext cx="2047163" cy="1535372"/>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5" cstate="print"/>
          <a:srcRect/>
          <a:stretch>
            <a:fillRect/>
          </a:stretch>
        </p:blipFill>
        <p:spPr bwMode="auto">
          <a:xfrm rot="398380">
            <a:off x="2729552" y="4958241"/>
            <a:ext cx="2652216" cy="1533206"/>
          </a:xfrm>
          <a:prstGeom prst="rect">
            <a:avLst/>
          </a:prstGeom>
          <a:noFill/>
          <a:ln w="9525">
            <a:noFill/>
            <a:miter lim="800000"/>
            <a:headEnd/>
            <a:tailEnd/>
          </a:ln>
        </p:spPr>
      </p:pic>
      <p:sp>
        <p:nvSpPr>
          <p:cNvPr id="23" name="Rounded Rectangle 22"/>
          <p:cNvSpPr/>
          <p:nvPr/>
        </p:nvSpPr>
        <p:spPr>
          <a:xfrm rot="21357968">
            <a:off x="1125656" y="4746578"/>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Music</a:t>
            </a:r>
            <a:endParaRPr lang="en-GB" sz="1600" dirty="0">
              <a:latin typeface="Comic Sans MS" pitchFamily="66" charset="0"/>
            </a:endParaRPr>
          </a:p>
        </p:txBody>
      </p:sp>
    </p:spTree>
    <p:extLst>
      <p:ext uri="{BB962C8B-B14F-4D97-AF65-F5344CB8AC3E}">
        <p14:creationId xmlns:p14="http://schemas.microsoft.com/office/powerpoint/2010/main" val="79311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3" cstate="print"/>
          <a:srcRect/>
          <a:stretch>
            <a:fillRect/>
          </a:stretch>
        </p:blipFill>
        <p:spPr bwMode="auto">
          <a:xfrm rot="513869">
            <a:off x="7665491" y="559559"/>
            <a:ext cx="1737813" cy="1303360"/>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rot="562866">
            <a:off x="3084393" y="1493010"/>
            <a:ext cx="2450934" cy="1838201"/>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2674960" y="3060510"/>
            <a:ext cx="2169995" cy="1627496"/>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rot="250226">
            <a:off x="928047" y="3688303"/>
            <a:ext cx="1897040" cy="1422780"/>
          </a:xfrm>
          <a:prstGeom prst="rect">
            <a:avLst/>
          </a:prstGeom>
          <a:noFill/>
          <a:ln w="9525">
            <a:noFill/>
            <a:miter lim="800000"/>
            <a:headEnd/>
            <a:tailEnd/>
          </a:ln>
          <a:effectLst/>
        </p:spPr>
      </p:pic>
      <p:pic>
        <p:nvPicPr>
          <p:cNvPr id="4" name="Picture 12" descr="Image result for burgundy school uniform transparent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7425" y="216527"/>
            <a:ext cx="2176183" cy="1088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rot="20883193">
            <a:off x="1792125" y="1236828"/>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History</a:t>
            </a:r>
            <a:endParaRPr lang="en-GB" sz="1600" dirty="0">
              <a:latin typeface="Comic Sans MS" pitchFamily="66" charset="0"/>
            </a:endParaRPr>
          </a:p>
        </p:txBody>
      </p:sp>
      <p:pic>
        <p:nvPicPr>
          <p:cNvPr id="1028" name="Picture 4"/>
          <p:cNvPicPr>
            <a:picLocks noChangeAspect="1" noChangeArrowheads="1"/>
          </p:cNvPicPr>
          <p:nvPr/>
        </p:nvPicPr>
        <p:blipFill>
          <a:blip r:embed="rId9" cstate="print"/>
          <a:srcRect/>
          <a:stretch>
            <a:fillRect/>
          </a:stretch>
        </p:blipFill>
        <p:spPr bwMode="auto">
          <a:xfrm rot="20795602">
            <a:off x="727880" y="1965277"/>
            <a:ext cx="2233685" cy="1675264"/>
          </a:xfrm>
          <a:prstGeom prst="rect">
            <a:avLst/>
          </a:prstGeom>
          <a:noFill/>
          <a:ln w="9525">
            <a:noFill/>
            <a:miter lim="800000"/>
            <a:headEnd/>
            <a:tailEnd/>
          </a:ln>
          <a:effectLst/>
        </p:spPr>
      </p:pic>
      <p:pic>
        <p:nvPicPr>
          <p:cNvPr id="3078" name="Picture 6"/>
          <p:cNvPicPr>
            <a:picLocks noChangeAspect="1" noChangeArrowheads="1"/>
          </p:cNvPicPr>
          <p:nvPr/>
        </p:nvPicPr>
        <p:blipFill>
          <a:blip r:embed="rId10" cstate="print"/>
          <a:srcRect/>
          <a:stretch>
            <a:fillRect/>
          </a:stretch>
        </p:blipFill>
        <p:spPr bwMode="auto">
          <a:xfrm rot="16623214">
            <a:off x="10003807" y="4900923"/>
            <a:ext cx="2133600" cy="16002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11" cstate="print"/>
          <a:srcRect/>
          <a:stretch>
            <a:fillRect/>
          </a:stretch>
        </p:blipFill>
        <p:spPr bwMode="auto">
          <a:xfrm>
            <a:off x="5854890" y="957338"/>
            <a:ext cx="1836784" cy="1377588"/>
          </a:xfrm>
          <a:prstGeom prst="rect">
            <a:avLst/>
          </a:prstGeom>
          <a:noFill/>
          <a:ln w="9525">
            <a:noFill/>
            <a:miter lim="800000"/>
            <a:headEnd/>
            <a:tailEnd/>
          </a:ln>
          <a:effectLst/>
        </p:spPr>
      </p:pic>
      <p:sp>
        <p:nvSpPr>
          <p:cNvPr id="19" name="Rounded Rectangle 18"/>
          <p:cNvSpPr/>
          <p:nvPr/>
        </p:nvSpPr>
        <p:spPr>
          <a:xfrm rot="21409556">
            <a:off x="5850057" y="449808"/>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French</a:t>
            </a:r>
            <a:endParaRPr lang="en-GB" sz="1600" dirty="0">
              <a:latin typeface="Comic Sans MS" pitchFamily="66" charset="0"/>
            </a:endParaRPr>
          </a:p>
        </p:txBody>
      </p:sp>
      <p:pic>
        <p:nvPicPr>
          <p:cNvPr id="3083" name="Picture 11"/>
          <p:cNvPicPr>
            <a:picLocks noChangeAspect="1" noChangeArrowheads="1"/>
          </p:cNvPicPr>
          <p:nvPr/>
        </p:nvPicPr>
        <p:blipFill>
          <a:blip r:embed="rId12" cstate="print"/>
          <a:srcRect/>
          <a:stretch>
            <a:fillRect/>
          </a:stretch>
        </p:blipFill>
        <p:spPr bwMode="auto">
          <a:xfrm>
            <a:off x="9912824" y="1832213"/>
            <a:ext cx="1951629" cy="1463722"/>
          </a:xfrm>
          <a:prstGeom prst="rect">
            <a:avLst/>
          </a:prstGeom>
          <a:noFill/>
          <a:ln w="9525">
            <a:noFill/>
            <a:miter lim="800000"/>
            <a:headEnd/>
            <a:tailEnd/>
          </a:ln>
          <a:effectLst/>
        </p:spPr>
      </p:pic>
      <p:pic>
        <p:nvPicPr>
          <p:cNvPr id="3079" name="Picture 7"/>
          <p:cNvPicPr>
            <a:picLocks noChangeAspect="1" noChangeArrowheads="1"/>
          </p:cNvPicPr>
          <p:nvPr/>
        </p:nvPicPr>
        <p:blipFill>
          <a:blip r:embed="rId13" cstate="print"/>
          <a:srcRect/>
          <a:stretch>
            <a:fillRect/>
          </a:stretch>
        </p:blipFill>
        <p:spPr bwMode="auto">
          <a:xfrm rot="21106489">
            <a:off x="10005200" y="3480177"/>
            <a:ext cx="2086074" cy="1558117"/>
          </a:xfrm>
          <a:prstGeom prst="rect">
            <a:avLst/>
          </a:prstGeom>
          <a:noFill/>
          <a:ln w="9525">
            <a:noFill/>
            <a:miter lim="800000"/>
            <a:headEnd/>
            <a:tailEnd/>
          </a:ln>
          <a:effectLst/>
        </p:spPr>
      </p:pic>
      <p:sp>
        <p:nvSpPr>
          <p:cNvPr id="11" name="Rounded Rectangle 10"/>
          <p:cNvSpPr/>
          <p:nvPr/>
        </p:nvSpPr>
        <p:spPr>
          <a:xfrm rot="21357968">
            <a:off x="8031426" y="2303629"/>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Geography</a:t>
            </a:r>
            <a:endParaRPr lang="en-GB" sz="1600" dirty="0">
              <a:latin typeface="Comic Sans MS" pitchFamily="66" charset="0"/>
            </a:endParaRPr>
          </a:p>
        </p:txBody>
      </p:sp>
      <p:pic>
        <p:nvPicPr>
          <p:cNvPr id="3084" name="Picture 12"/>
          <p:cNvPicPr>
            <a:picLocks noChangeAspect="1" noChangeArrowheads="1"/>
          </p:cNvPicPr>
          <p:nvPr/>
        </p:nvPicPr>
        <p:blipFill>
          <a:blip r:embed="rId14" cstate="print"/>
          <a:srcRect/>
          <a:stretch>
            <a:fillRect/>
          </a:stretch>
        </p:blipFill>
        <p:spPr bwMode="auto">
          <a:xfrm rot="20980040">
            <a:off x="5795751" y="2988859"/>
            <a:ext cx="1846994" cy="1385246"/>
          </a:xfrm>
          <a:prstGeom prst="rect">
            <a:avLst/>
          </a:prstGeom>
          <a:noFill/>
          <a:ln w="9525">
            <a:noFill/>
            <a:miter lim="800000"/>
            <a:headEnd/>
            <a:tailEnd/>
          </a:ln>
          <a:effectLst/>
        </p:spPr>
      </p:pic>
      <p:pic>
        <p:nvPicPr>
          <p:cNvPr id="3085" name="Picture 13"/>
          <p:cNvPicPr>
            <a:picLocks noChangeAspect="1" noChangeArrowheads="1"/>
          </p:cNvPicPr>
          <p:nvPr/>
        </p:nvPicPr>
        <p:blipFill>
          <a:blip r:embed="rId15" cstate="print"/>
          <a:srcRect/>
          <a:stretch>
            <a:fillRect/>
          </a:stretch>
        </p:blipFill>
        <p:spPr bwMode="auto">
          <a:xfrm>
            <a:off x="5227092" y="4288808"/>
            <a:ext cx="1951629" cy="1463722"/>
          </a:xfrm>
          <a:prstGeom prst="rect">
            <a:avLst/>
          </a:prstGeom>
          <a:noFill/>
          <a:ln w="9525">
            <a:noFill/>
            <a:miter lim="800000"/>
            <a:headEnd/>
            <a:tailEnd/>
          </a:ln>
          <a:effectLst/>
        </p:spPr>
      </p:pic>
      <p:pic>
        <p:nvPicPr>
          <p:cNvPr id="3086" name="Picture 14"/>
          <p:cNvPicPr>
            <a:picLocks noChangeAspect="1" noChangeArrowheads="1"/>
          </p:cNvPicPr>
          <p:nvPr/>
        </p:nvPicPr>
        <p:blipFill>
          <a:blip r:embed="rId16" cstate="print"/>
          <a:srcRect/>
          <a:stretch>
            <a:fillRect/>
          </a:stretch>
        </p:blipFill>
        <p:spPr bwMode="auto">
          <a:xfrm rot="20928015">
            <a:off x="6796588" y="4735940"/>
            <a:ext cx="1941418" cy="1456064"/>
          </a:xfrm>
          <a:prstGeom prst="rect">
            <a:avLst/>
          </a:prstGeom>
          <a:noFill/>
          <a:ln w="9525">
            <a:noFill/>
            <a:miter lim="800000"/>
            <a:headEnd/>
            <a:tailEnd/>
          </a:ln>
          <a:effectLst/>
        </p:spPr>
      </p:pic>
      <p:pic>
        <p:nvPicPr>
          <p:cNvPr id="3087" name="Picture 15"/>
          <p:cNvPicPr>
            <a:picLocks noChangeAspect="1" noChangeArrowheads="1"/>
          </p:cNvPicPr>
          <p:nvPr/>
        </p:nvPicPr>
        <p:blipFill>
          <a:blip r:embed="rId17" cstate="print"/>
          <a:srcRect/>
          <a:stretch>
            <a:fillRect/>
          </a:stretch>
        </p:blipFill>
        <p:spPr bwMode="auto">
          <a:xfrm rot="21375066">
            <a:off x="714233" y="4950724"/>
            <a:ext cx="2206388" cy="1654791"/>
          </a:xfrm>
          <a:prstGeom prst="rect">
            <a:avLst/>
          </a:prstGeom>
          <a:noFill/>
          <a:ln w="9525">
            <a:noFill/>
            <a:miter lim="800000"/>
            <a:headEnd/>
            <a:tailEnd/>
          </a:ln>
          <a:effectLst/>
        </p:spPr>
      </p:pic>
      <p:pic>
        <p:nvPicPr>
          <p:cNvPr id="3080" name="Picture 8"/>
          <p:cNvPicPr>
            <a:picLocks noChangeAspect="1" noChangeArrowheads="1"/>
          </p:cNvPicPr>
          <p:nvPr/>
        </p:nvPicPr>
        <p:blipFill>
          <a:blip r:embed="rId18" cstate="print"/>
          <a:srcRect/>
          <a:stretch>
            <a:fillRect/>
          </a:stretch>
        </p:blipFill>
        <p:spPr bwMode="auto">
          <a:xfrm rot="514635">
            <a:off x="2706806" y="4650474"/>
            <a:ext cx="2233684" cy="1675263"/>
          </a:xfrm>
          <a:prstGeom prst="rect">
            <a:avLst/>
          </a:prstGeom>
          <a:noFill/>
          <a:ln w="9525">
            <a:noFill/>
            <a:miter lim="800000"/>
            <a:headEnd/>
            <a:tailEnd/>
          </a:ln>
          <a:effectLst/>
        </p:spPr>
      </p:pic>
      <p:pic>
        <p:nvPicPr>
          <p:cNvPr id="3088" name="Picture 16"/>
          <p:cNvPicPr>
            <a:picLocks noChangeAspect="1" noChangeArrowheads="1"/>
          </p:cNvPicPr>
          <p:nvPr/>
        </p:nvPicPr>
        <p:blipFill>
          <a:blip r:embed="rId19" cstate="print"/>
          <a:srcRect/>
          <a:stretch>
            <a:fillRect/>
          </a:stretch>
        </p:blipFill>
        <p:spPr bwMode="auto">
          <a:xfrm rot="21367825">
            <a:off x="8402168" y="2951283"/>
            <a:ext cx="1953539" cy="1465154"/>
          </a:xfrm>
          <a:prstGeom prst="rect">
            <a:avLst/>
          </a:prstGeom>
          <a:noFill/>
          <a:ln w="9525">
            <a:noFill/>
            <a:miter lim="800000"/>
            <a:headEnd/>
            <a:tailEnd/>
          </a:ln>
          <a:effectLst/>
        </p:spPr>
      </p:pic>
      <p:sp>
        <p:nvSpPr>
          <p:cNvPr id="23" name="Rounded Rectangle 22"/>
          <p:cNvSpPr/>
          <p:nvPr/>
        </p:nvSpPr>
        <p:spPr>
          <a:xfrm rot="233916">
            <a:off x="5740876" y="6059037"/>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itchFamily="66" charset="0"/>
              </a:rPr>
              <a:t>ICT</a:t>
            </a:r>
            <a:endParaRPr lang="en-GB" sz="1600" dirty="0">
              <a:latin typeface="Comic Sans MS" pitchFamily="66" charset="0"/>
            </a:endParaRPr>
          </a:p>
        </p:txBody>
      </p:sp>
    </p:spTree>
    <p:extLst>
      <p:ext uri="{BB962C8B-B14F-4D97-AF65-F5344CB8AC3E}">
        <p14:creationId xmlns:p14="http://schemas.microsoft.com/office/powerpoint/2010/main" val="79311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A8A111-D749-461C-9852-4C704868652D}"/>
              </a:ext>
            </a:extLst>
          </p:cNvPr>
          <p:cNvSpPr/>
          <p:nvPr/>
        </p:nvSpPr>
        <p:spPr>
          <a:xfrm>
            <a:off x="2135189" y="765176"/>
            <a:ext cx="6308725" cy="1323439"/>
          </a:xfrm>
          <a:prstGeom prst="rect">
            <a:avLst/>
          </a:prstGeom>
        </p:spPr>
        <p:txBody>
          <a:bodyPr>
            <a:spAutoFit/>
          </a:bodyPr>
          <a:lstStyle/>
          <a:p>
            <a:pPr>
              <a:defRPr/>
            </a:pPr>
            <a:r>
              <a:rPr lang="en-GB" sz="4000" b="1" dirty="0">
                <a:latin typeface="Comic Sans MS" panose="030F0702030302020204" pitchFamily="66" charset="0"/>
                <a:cs typeface="Arial" pitchFamily="34" charset="0"/>
              </a:rPr>
              <a:t>New for September -  Relationships Education</a:t>
            </a:r>
            <a:endParaRPr lang="en-GB" sz="4000" b="1" dirty="0">
              <a:latin typeface="Comic Sans MS" panose="030F0702030302020204" pitchFamily="66" charset="0"/>
            </a:endParaRPr>
          </a:p>
        </p:txBody>
      </p:sp>
      <p:pic>
        <p:nvPicPr>
          <p:cNvPr id="14339" name="Picture 2">
            <a:extLst>
              <a:ext uri="{FF2B5EF4-FFF2-40B4-BE49-F238E27FC236}">
                <a16:creationId xmlns:a16="http://schemas.microsoft.com/office/drawing/2014/main" id="{042B30C7-DA1B-42F5-B190-7BAF27F6AB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125" y="5013177"/>
            <a:ext cx="2266101" cy="148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F3AEB2C-6AA2-44DF-9508-C978FF486B54}"/>
              </a:ext>
            </a:extLst>
          </p:cNvPr>
          <p:cNvSpPr/>
          <p:nvPr/>
        </p:nvSpPr>
        <p:spPr>
          <a:xfrm>
            <a:off x="2135189" y="2461163"/>
            <a:ext cx="6911975" cy="2585323"/>
          </a:xfrm>
          <a:prstGeom prst="rect">
            <a:avLst/>
          </a:prstGeom>
        </p:spPr>
        <p:txBody>
          <a:bodyPr>
            <a:spAutoFit/>
          </a:bodyPr>
          <a:lstStyle/>
          <a:p>
            <a:pPr marL="285750" indent="-285750">
              <a:buFont typeface="Arial" panose="020B0604020202020204" pitchFamily="34" charset="0"/>
              <a:buChar char="•"/>
              <a:defRPr/>
            </a:pPr>
            <a:r>
              <a:rPr lang="en-GB" dirty="0">
                <a:latin typeface="Comic Sans MS" panose="030F0702030302020204" pitchFamily="66" charset="0"/>
                <a:cs typeface="Arial" pitchFamily="34" charset="0"/>
              </a:rPr>
              <a:t>Relationships Education will be compulsory in all primary schools in England from September.</a:t>
            </a:r>
          </a:p>
          <a:p>
            <a:pPr>
              <a:defRPr/>
            </a:pPr>
            <a:endParaRPr lang="en-GB" dirty="0">
              <a:latin typeface="Comic Sans MS" panose="030F0702030302020204" pitchFamily="66" charset="0"/>
              <a:cs typeface="Arial" pitchFamily="34" charset="0"/>
            </a:endParaRPr>
          </a:p>
          <a:p>
            <a:pPr>
              <a:defRPr/>
            </a:pPr>
            <a:endParaRPr lang="en-GB" dirty="0">
              <a:latin typeface="Comic Sans MS" panose="030F0702030302020204" pitchFamily="66" charset="0"/>
              <a:cs typeface="Arial" pitchFamily="34" charset="0"/>
            </a:endParaRPr>
          </a:p>
          <a:p>
            <a:pPr marL="285750" indent="-285750">
              <a:buFont typeface="Arial" panose="020B0604020202020204" pitchFamily="34" charset="0"/>
              <a:buChar char="•"/>
              <a:defRPr/>
            </a:pPr>
            <a:r>
              <a:rPr lang="en-GB" dirty="0">
                <a:latin typeface="Comic Sans MS" panose="030F0702030302020204" pitchFamily="66" charset="0"/>
                <a:cs typeface="Arial" pitchFamily="34" charset="0"/>
              </a:rPr>
              <a:t>We are a first school and the focus of our curriculum is on the children developing healthy and respectful relationships.</a:t>
            </a:r>
          </a:p>
          <a:p>
            <a:pPr>
              <a:defRPr/>
            </a:pPr>
            <a:endParaRPr lang="en-GB" dirty="0">
              <a:latin typeface="Comic Sans MS" panose="030F0702030302020204" pitchFamily="66" charset="0"/>
              <a:cs typeface="Arial" pitchFamily="34" charset="0"/>
            </a:endParaRPr>
          </a:p>
          <a:p>
            <a:pPr>
              <a:defRPr/>
            </a:pPr>
            <a:endParaRPr lang="en-GB" dirty="0">
              <a:latin typeface="Comic Sans MS" panose="030F0702030302020204" pitchFamily="66"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406842-6FE9-484D-9D45-3C7E4DB235B8}"/>
              </a:ext>
            </a:extLst>
          </p:cNvPr>
          <p:cNvSpPr txBox="1"/>
          <p:nvPr/>
        </p:nvSpPr>
        <p:spPr>
          <a:xfrm>
            <a:off x="2208214" y="981076"/>
            <a:ext cx="7272337" cy="3724096"/>
          </a:xfrm>
          <a:prstGeom prst="rect">
            <a:avLst/>
          </a:prstGeom>
          <a:noFill/>
        </p:spPr>
        <p:txBody>
          <a:bodyPr>
            <a:spAutoFit/>
          </a:bodyPr>
          <a:lstStyle/>
          <a:p>
            <a:pPr defTabSz="457200">
              <a:spcBef>
                <a:spcPct val="20000"/>
              </a:spcBef>
              <a:defRPr/>
            </a:pPr>
            <a:r>
              <a:rPr lang="en-GB" sz="4000" b="1" dirty="0">
                <a:solidFill>
                  <a:prstClr val="black"/>
                </a:solidFill>
                <a:latin typeface="Comic Sans MS" panose="030F0702030302020204" pitchFamily="66" charset="0"/>
                <a:cs typeface="Arial" pitchFamily="34" charset="0"/>
              </a:rPr>
              <a:t>Key Aspects of  Relationships Education:</a:t>
            </a:r>
          </a:p>
          <a:p>
            <a:pPr defTabSz="457200">
              <a:spcBef>
                <a:spcPct val="20000"/>
              </a:spcBef>
              <a:defRPr/>
            </a:pPr>
            <a:endParaRPr lang="en-GB" sz="4000" b="1" u="sng" dirty="0">
              <a:solidFill>
                <a:prstClr val="black"/>
              </a:solidFill>
              <a:latin typeface="Comic Sans MS" panose="030F0702030302020204" pitchFamily="66" charset="0"/>
              <a:cs typeface="Arial" pitchFamily="34" charset="0"/>
            </a:endParaRPr>
          </a:p>
          <a:p>
            <a:pPr marL="342900" indent="-342900" defTabSz="457200">
              <a:spcBef>
                <a:spcPct val="20000"/>
              </a:spcBef>
              <a:buFont typeface="Arial"/>
              <a:buChar char="•"/>
              <a:defRPr/>
            </a:pPr>
            <a:r>
              <a:rPr lang="en-GB" dirty="0">
                <a:solidFill>
                  <a:prstClr val="black"/>
                </a:solidFill>
                <a:latin typeface="Comic Sans MS" panose="030F0702030302020204" pitchFamily="66" charset="0"/>
                <a:cs typeface="Arial" pitchFamily="34" charset="0"/>
              </a:rPr>
              <a:t>Families and people who care for me</a:t>
            </a:r>
          </a:p>
          <a:p>
            <a:pPr marL="342900" indent="-342900" defTabSz="457200">
              <a:spcBef>
                <a:spcPct val="20000"/>
              </a:spcBef>
              <a:buFont typeface="Arial"/>
              <a:buChar char="•"/>
              <a:defRPr/>
            </a:pPr>
            <a:r>
              <a:rPr lang="en-GB" dirty="0">
                <a:solidFill>
                  <a:prstClr val="black"/>
                </a:solidFill>
                <a:latin typeface="Comic Sans MS" panose="030F0702030302020204" pitchFamily="66" charset="0"/>
                <a:cs typeface="Arial" pitchFamily="34" charset="0"/>
              </a:rPr>
              <a:t>Caring friendships              </a:t>
            </a:r>
          </a:p>
          <a:p>
            <a:pPr marL="342900" indent="-342900" defTabSz="457200">
              <a:spcBef>
                <a:spcPct val="20000"/>
              </a:spcBef>
              <a:buFont typeface="Arial"/>
              <a:buChar char="•"/>
              <a:defRPr/>
            </a:pPr>
            <a:r>
              <a:rPr lang="en-GB" dirty="0">
                <a:solidFill>
                  <a:prstClr val="black"/>
                </a:solidFill>
                <a:latin typeface="Comic Sans MS" panose="030F0702030302020204" pitchFamily="66" charset="0"/>
                <a:cs typeface="Arial" pitchFamily="34" charset="0"/>
              </a:rPr>
              <a:t>Respectful relationships</a:t>
            </a:r>
          </a:p>
          <a:p>
            <a:pPr marL="342900" indent="-342900" defTabSz="457200">
              <a:spcBef>
                <a:spcPct val="20000"/>
              </a:spcBef>
              <a:buFont typeface="Arial"/>
              <a:buChar char="•"/>
              <a:defRPr/>
            </a:pPr>
            <a:r>
              <a:rPr lang="en-GB" dirty="0">
                <a:solidFill>
                  <a:prstClr val="black"/>
                </a:solidFill>
                <a:latin typeface="Comic Sans MS" panose="030F0702030302020204" pitchFamily="66" charset="0"/>
                <a:cs typeface="Arial" pitchFamily="34" charset="0"/>
              </a:rPr>
              <a:t>Online relationships</a:t>
            </a:r>
          </a:p>
          <a:p>
            <a:pPr marL="342900" indent="-342900" defTabSz="457200">
              <a:spcBef>
                <a:spcPct val="20000"/>
              </a:spcBef>
              <a:buFont typeface="Arial"/>
              <a:buChar char="•"/>
              <a:defRPr/>
            </a:pPr>
            <a:r>
              <a:rPr lang="en-GB" dirty="0">
                <a:solidFill>
                  <a:prstClr val="black"/>
                </a:solidFill>
                <a:latin typeface="Comic Sans MS" panose="030F0702030302020204" pitchFamily="66" charset="0"/>
                <a:cs typeface="Arial" pitchFamily="34" charset="0"/>
              </a:rPr>
              <a:t>Being Safe</a:t>
            </a:r>
          </a:p>
        </p:txBody>
      </p:sp>
      <p:pic>
        <p:nvPicPr>
          <p:cNvPr id="15363" name="Picture 4">
            <a:extLst>
              <a:ext uri="{FF2B5EF4-FFF2-40B4-BE49-F238E27FC236}">
                <a16:creationId xmlns:a16="http://schemas.microsoft.com/office/drawing/2014/main" id="{24E8773A-B2FD-4696-92B8-3E8981E04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4" y="4652964"/>
            <a:ext cx="24844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B813E-FC4F-4F25-B5B5-10A36281844D}"/>
              </a:ext>
            </a:extLst>
          </p:cNvPr>
          <p:cNvSpPr txBox="1"/>
          <p:nvPr/>
        </p:nvSpPr>
        <p:spPr>
          <a:xfrm>
            <a:off x="2351088" y="1052513"/>
            <a:ext cx="7200900" cy="6863417"/>
          </a:xfrm>
          <a:prstGeom prst="rect">
            <a:avLst/>
          </a:prstGeom>
          <a:noFill/>
        </p:spPr>
        <p:txBody>
          <a:bodyPr>
            <a:spAutoFit/>
          </a:bodyPr>
          <a:lstStyle/>
          <a:p>
            <a:pPr algn="ctr">
              <a:defRPr/>
            </a:pPr>
            <a:r>
              <a:rPr lang="en-GB" sz="4400" b="1" dirty="0">
                <a:latin typeface="Comic Sans MS" panose="030F0702030302020204" pitchFamily="66" charset="0"/>
              </a:rPr>
              <a:t>Jigsaw</a:t>
            </a:r>
          </a:p>
          <a:p>
            <a:pPr marL="285750" indent="-285750">
              <a:buFont typeface="Arial" panose="020B0604020202020204" pitchFamily="34" charset="0"/>
              <a:buChar char="•"/>
              <a:defRPr/>
            </a:pPr>
            <a:r>
              <a:rPr lang="en-GB" dirty="0">
                <a:latin typeface="Comic Sans MS" panose="030F0702030302020204" pitchFamily="66" charset="0"/>
              </a:rPr>
              <a:t>At Southridge we use the Jigsaw scheme to deliver Relationships Education. </a:t>
            </a:r>
          </a:p>
          <a:p>
            <a:pPr marL="285750" indent="-285750">
              <a:buFont typeface="Arial" panose="020B0604020202020204" pitchFamily="34" charset="0"/>
              <a:buChar char="•"/>
              <a:defRPr/>
            </a:pPr>
            <a:r>
              <a:rPr lang="en-GB" dirty="0">
                <a:latin typeface="Comic Sans MS" panose="030F0702030302020204" pitchFamily="66" charset="0"/>
              </a:rPr>
              <a:t>We have adapted the scheme to fit our school context – a first school (not primary) and the age and emotional maturity of our children.</a:t>
            </a:r>
          </a:p>
          <a:p>
            <a:pPr marL="285750" indent="-285750">
              <a:buFont typeface="Arial" panose="020B0604020202020204" pitchFamily="34" charset="0"/>
              <a:buChar char="•"/>
              <a:defRPr/>
            </a:pPr>
            <a:r>
              <a:rPr lang="en-GB" dirty="0">
                <a:latin typeface="Comic Sans MS" panose="030F0702030302020204" pitchFamily="66" charset="0"/>
              </a:rPr>
              <a:t>Jigsaw is through six units of work across the year – each piece of the jigsaw fits together to give our children an overall picture of a healthy and respectful relationship.</a:t>
            </a: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r>
              <a:rPr lang="en-GB" dirty="0">
                <a:latin typeface="Comic Sans MS" panose="030F0702030302020204" pitchFamily="66" charset="0"/>
              </a:rPr>
              <a:t>It also fosters healthy and respectful peer to peer               communication and behaviour between boys and girls</a:t>
            </a:r>
          </a:p>
          <a:p>
            <a:pPr>
              <a:defRPr/>
            </a:pPr>
            <a:endParaRPr lang="en-GB" dirty="0">
              <a:latin typeface="Comic Sans MS" panose="030F0702030302020204" pitchFamily="66" charset="0"/>
            </a:endParaRPr>
          </a:p>
          <a:p>
            <a:pPr>
              <a:defRPr/>
            </a:pPr>
            <a:endParaRPr lang="en-GB" dirty="0"/>
          </a:p>
          <a:p>
            <a:pPr>
              <a:defRPr/>
            </a:pPr>
            <a:endParaRPr lang="en-GB" dirty="0"/>
          </a:p>
          <a:p>
            <a:pPr>
              <a:defRPr/>
            </a:pPr>
            <a:endParaRPr lang="en-GB" dirty="0"/>
          </a:p>
          <a:p>
            <a:pPr>
              <a:defRPr/>
            </a:pPr>
            <a:endParaRPr lang="en-GB" dirty="0"/>
          </a:p>
        </p:txBody>
      </p:sp>
      <p:pic>
        <p:nvPicPr>
          <p:cNvPr id="16387" name="Picture 2">
            <a:extLst>
              <a:ext uri="{FF2B5EF4-FFF2-40B4-BE49-F238E27FC236}">
                <a16:creationId xmlns:a16="http://schemas.microsoft.com/office/drawing/2014/main" id="{9C65EB77-9DD9-4564-B0F5-DD9710800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1" y="4076700"/>
            <a:ext cx="2378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B813E-FC4F-4F25-B5B5-10A36281844D}"/>
              </a:ext>
            </a:extLst>
          </p:cNvPr>
          <p:cNvSpPr txBox="1"/>
          <p:nvPr/>
        </p:nvSpPr>
        <p:spPr>
          <a:xfrm>
            <a:off x="2351088" y="1052514"/>
            <a:ext cx="7200900" cy="3539430"/>
          </a:xfrm>
          <a:prstGeom prst="rect">
            <a:avLst/>
          </a:prstGeom>
          <a:noFill/>
        </p:spPr>
        <p:txBody>
          <a:bodyPr>
            <a:spAutoFit/>
          </a:bodyPr>
          <a:lstStyle/>
          <a:p>
            <a:pPr algn="ctr">
              <a:defRPr/>
            </a:pPr>
            <a:r>
              <a:rPr lang="en-GB" sz="4400" b="1" u="sng" dirty="0">
                <a:latin typeface="Comic Sans MS" panose="030F0702030302020204" pitchFamily="66" charset="0"/>
              </a:rPr>
              <a:t>Jigsaw units:</a:t>
            </a:r>
          </a:p>
          <a:p>
            <a:pPr>
              <a:defRPr/>
            </a:pPr>
            <a:endParaRPr lang="en-GB" dirty="0"/>
          </a:p>
          <a:p>
            <a:pPr>
              <a:defRPr/>
            </a:pPr>
            <a:r>
              <a:rPr lang="en-GB" dirty="0">
                <a:latin typeface="Comic Sans MS" panose="030F0702030302020204" pitchFamily="66" charset="0"/>
              </a:rPr>
              <a:t>At Southridge we use the Jigsaw scheme to deliver Relationships Education. </a:t>
            </a:r>
          </a:p>
          <a:p>
            <a:pPr>
              <a:defRPr/>
            </a:pPr>
            <a:endParaRPr lang="en-GB" dirty="0">
              <a:latin typeface="Comic Sans MS" panose="030F0702030302020204" pitchFamily="66" charset="0"/>
            </a:endParaRPr>
          </a:p>
          <a:p>
            <a:pPr marL="285750" indent="-285750">
              <a:buFont typeface="Arial" panose="020B0604020202020204" pitchFamily="34" charset="0"/>
              <a:buChar char="•"/>
              <a:defRPr/>
            </a:pPr>
            <a:r>
              <a:rPr lang="en-GB" dirty="0">
                <a:latin typeface="Comic Sans MS" panose="030F0702030302020204" pitchFamily="66" charset="0"/>
              </a:rPr>
              <a:t>Being me in my world</a:t>
            </a:r>
          </a:p>
          <a:p>
            <a:pPr marL="285750" indent="-285750">
              <a:buFont typeface="Arial" panose="020B0604020202020204" pitchFamily="34" charset="0"/>
              <a:buChar char="•"/>
              <a:defRPr/>
            </a:pPr>
            <a:r>
              <a:rPr lang="en-GB" dirty="0">
                <a:latin typeface="Comic Sans MS" panose="030F0702030302020204" pitchFamily="66" charset="0"/>
              </a:rPr>
              <a:t>Celebrating Difference</a:t>
            </a:r>
          </a:p>
          <a:p>
            <a:pPr marL="285750" indent="-285750">
              <a:buFont typeface="Arial" panose="020B0604020202020204" pitchFamily="34" charset="0"/>
              <a:buChar char="•"/>
              <a:defRPr/>
            </a:pPr>
            <a:r>
              <a:rPr lang="en-GB" dirty="0">
                <a:latin typeface="Comic Sans MS" panose="030F0702030302020204" pitchFamily="66" charset="0"/>
              </a:rPr>
              <a:t>Dreams and Goals</a:t>
            </a:r>
          </a:p>
          <a:p>
            <a:pPr marL="285750" indent="-285750">
              <a:buFont typeface="Arial" panose="020B0604020202020204" pitchFamily="34" charset="0"/>
              <a:buChar char="•"/>
              <a:defRPr/>
            </a:pPr>
            <a:r>
              <a:rPr lang="en-GB" dirty="0">
                <a:latin typeface="Comic Sans MS" panose="030F0702030302020204" pitchFamily="66" charset="0"/>
              </a:rPr>
              <a:t>Healthy Me</a:t>
            </a:r>
          </a:p>
          <a:p>
            <a:pPr marL="285750" indent="-285750">
              <a:buFont typeface="Arial" panose="020B0604020202020204" pitchFamily="34" charset="0"/>
              <a:buChar char="•"/>
              <a:defRPr/>
            </a:pPr>
            <a:r>
              <a:rPr lang="en-GB" dirty="0">
                <a:latin typeface="Comic Sans MS" panose="030F0702030302020204" pitchFamily="66" charset="0"/>
              </a:rPr>
              <a:t>Relationships</a:t>
            </a:r>
          </a:p>
          <a:p>
            <a:pPr marL="285750" indent="-285750">
              <a:buFont typeface="Arial" panose="020B0604020202020204" pitchFamily="34" charset="0"/>
              <a:buChar char="•"/>
              <a:defRPr/>
            </a:pPr>
            <a:r>
              <a:rPr lang="en-GB" dirty="0">
                <a:latin typeface="Comic Sans MS" panose="030F0702030302020204" pitchFamily="66" charset="0"/>
              </a:rPr>
              <a:t>Changing Me</a:t>
            </a:r>
          </a:p>
        </p:txBody>
      </p:sp>
      <p:pic>
        <p:nvPicPr>
          <p:cNvPr id="17411" name="Picture 2">
            <a:extLst>
              <a:ext uri="{FF2B5EF4-FFF2-40B4-BE49-F238E27FC236}">
                <a16:creationId xmlns:a16="http://schemas.microsoft.com/office/drawing/2014/main" id="{81D9DB9A-2C13-4446-9F97-FF6ECF5802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1071563"/>
            <a:ext cx="1011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a:extLst>
              <a:ext uri="{FF2B5EF4-FFF2-40B4-BE49-F238E27FC236}">
                <a16:creationId xmlns:a16="http://schemas.microsoft.com/office/drawing/2014/main" id="{ABAAA714-A58E-4010-88B3-DFC077DCA5E7}"/>
              </a:ext>
            </a:extLst>
          </p:cNvPr>
          <p:cNvSpPr txBox="1">
            <a:spLocks noChangeArrowheads="1"/>
          </p:cNvSpPr>
          <p:nvPr/>
        </p:nvSpPr>
        <p:spPr bwMode="auto">
          <a:xfrm>
            <a:off x="2424113" y="4652964"/>
            <a:ext cx="76327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b="1"/>
              <a:t>Further Information: </a:t>
            </a:r>
            <a:r>
              <a:rPr lang="en-GB" altLang="en-US" sz="1400"/>
              <a:t>click here to see information on our school website</a:t>
            </a:r>
          </a:p>
          <a:p>
            <a:r>
              <a:rPr lang="en-GB" altLang="en-US" sz="1400">
                <a:hlinkClick r:id="rId3"/>
              </a:rPr>
              <a:t>Relationships Education Information</a:t>
            </a:r>
            <a:endParaRPr lang="en-GB" altLang="en-US" sz="1400"/>
          </a:p>
          <a:p>
            <a:r>
              <a:rPr lang="en-GB" altLang="en-US" sz="1400"/>
              <a:t>including a parents leaflet and year group overviews.</a:t>
            </a:r>
          </a:p>
          <a:p>
            <a:endParaRPr lang="en-GB" altLang="en-US" b="1"/>
          </a:p>
          <a:p>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Medicines</a:t>
            </a:r>
          </a:p>
        </p:txBody>
      </p:sp>
      <p:sp>
        <p:nvSpPr>
          <p:cNvPr id="3" name="Content Placeholder 2"/>
          <p:cNvSpPr>
            <a:spLocks noGrp="1"/>
          </p:cNvSpPr>
          <p:nvPr>
            <p:ph idx="1"/>
          </p:nvPr>
        </p:nvSpPr>
        <p:spPr>
          <a:xfrm>
            <a:off x="1811045" y="2503503"/>
            <a:ext cx="8309499" cy="3488924"/>
          </a:xfrm>
        </p:spPr>
        <p:txBody>
          <a:bodyPr>
            <a:normAutofit/>
          </a:bodyPr>
          <a:lstStyle/>
          <a:p>
            <a:r>
              <a:rPr lang="en-GB" altLang="en-US" sz="1800" dirty="0">
                <a:latin typeface="Comic Sans MS" panose="030F0702030302020204" pitchFamily="66" charset="0"/>
              </a:rPr>
              <a:t>Over the holidays please check medicines are in date.</a:t>
            </a:r>
          </a:p>
          <a:p>
            <a:r>
              <a:rPr lang="en-GB" altLang="en-US" sz="1800" dirty="0">
                <a:latin typeface="Comic Sans MS" panose="030F0702030302020204" pitchFamily="66" charset="0"/>
              </a:rPr>
              <a:t>Keep office informed of any changes.</a:t>
            </a:r>
          </a:p>
          <a:p>
            <a:r>
              <a:rPr lang="en-GB" altLang="en-US" sz="1800" dirty="0">
                <a:latin typeface="Comic Sans MS" panose="030F0702030302020204" pitchFamily="66" charset="0"/>
              </a:rPr>
              <a:t>We are not allowed to administer </a:t>
            </a:r>
            <a:r>
              <a:rPr lang="en-GB" altLang="en-US" sz="1800" dirty="0" err="1">
                <a:latin typeface="Comic Sans MS" panose="030F0702030302020204" pitchFamily="66" charset="0"/>
              </a:rPr>
              <a:t>Calpol</a:t>
            </a:r>
            <a:r>
              <a:rPr lang="en-GB" altLang="en-US" sz="1800" dirty="0">
                <a:latin typeface="Comic Sans MS" panose="030F0702030302020204" pitchFamily="66" charset="0"/>
              </a:rPr>
              <a:t> / Nurofen.</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2603" y="119482"/>
            <a:ext cx="2511005" cy="1255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9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Any Questions?</a:t>
            </a:r>
          </a:p>
        </p:txBody>
      </p:sp>
      <p:sp>
        <p:nvSpPr>
          <p:cNvPr id="3" name="Content Placeholder 2"/>
          <p:cNvSpPr>
            <a:spLocks noGrp="1"/>
          </p:cNvSpPr>
          <p:nvPr>
            <p:ph idx="1"/>
          </p:nvPr>
        </p:nvSpPr>
        <p:spPr>
          <a:xfrm>
            <a:off x="838200" y="1503652"/>
            <a:ext cx="10515600" cy="5137822"/>
          </a:xfrm>
        </p:spPr>
        <p:txBody>
          <a:bodyPr>
            <a:normAutofit/>
          </a:bodyPr>
          <a:lstStyle/>
          <a:p>
            <a:pPr marL="0" indent="0">
              <a:buNone/>
            </a:pPr>
            <a:endParaRPr lang="en-GB" altLang="en-US" sz="1800" dirty="0">
              <a:latin typeface="Comic Sans MS" panose="030F0702030302020204" pitchFamily="66" charset="0"/>
            </a:endParaRPr>
          </a:p>
          <a:p>
            <a:pPr marL="0" indent="0">
              <a:buNone/>
            </a:pPr>
            <a:r>
              <a:rPr lang="en-GB" altLang="en-US" sz="1800" dirty="0">
                <a:latin typeface="Comic Sans MS" panose="030F0702030302020204" pitchFamily="66" charset="0"/>
              </a:rPr>
              <a:t>We hope that the information shared in this presentation has provided you with the information you need as your child prepares to transition into Year 2.  We are looking forward to meeting you in person however if you have anything that you would like to share with us please do get in touch.  </a:t>
            </a:r>
          </a:p>
          <a:p>
            <a:pPr marL="0" indent="0">
              <a:buNone/>
            </a:pPr>
            <a:endParaRPr lang="en-GB" altLang="en-US" sz="1800" dirty="0">
              <a:latin typeface="Comic Sans MS" panose="030F0702030302020204" pitchFamily="66" charset="0"/>
            </a:endParaRPr>
          </a:p>
          <a:p>
            <a:pPr marL="0" indent="0">
              <a:buNone/>
            </a:pPr>
            <a:r>
              <a:rPr lang="en-GB" altLang="en-US" sz="1800" dirty="0">
                <a:latin typeface="Comic Sans MS" panose="030F0702030302020204" pitchFamily="66" charset="0"/>
              </a:rPr>
              <a:t>Miss Smith   </a:t>
            </a:r>
            <a:r>
              <a:rPr lang="en-GB" altLang="en-US" sz="1800" dirty="0">
                <a:latin typeface="Comic Sans MS" panose="030F0702030302020204" pitchFamily="66" charset="0"/>
                <a:hlinkClick r:id="rId3"/>
              </a:rPr>
              <a:t>linsey.smith@ntlp.org.uk</a:t>
            </a:r>
            <a:endParaRPr lang="en-GB" altLang="en-US" sz="1800" dirty="0">
              <a:latin typeface="Comic Sans MS" panose="030F0702030302020204" pitchFamily="66" charset="0"/>
            </a:endParaRPr>
          </a:p>
          <a:p>
            <a:pPr marL="0" indent="0">
              <a:buNone/>
            </a:pPr>
            <a:r>
              <a:rPr lang="en-GB" altLang="en-US" sz="1800" dirty="0">
                <a:latin typeface="Comic Sans MS" panose="030F0702030302020204" pitchFamily="66" charset="0"/>
              </a:rPr>
              <a:t>Miss Mcintyre  </a:t>
            </a:r>
            <a:r>
              <a:rPr lang="en-GB" altLang="en-US" sz="1800" dirty="0">
                <a:latin typeface="Comic Sans MS" panose="030F0702030302020204" pitchFamily="66" charset="0"/>
                <a:hlinkClick r:id="rId4"/>
              </a:rPr>
              <a:t>nicola.mcintyre@ntlp.org.uk</a:t>
            </a:r>
            <a:endParaRPr lang="en-GB" altLang="en-US" sz="1800" dirty="0">
              <a:latin typeface="Comic Sans MS" panose="030F0702030302020204" pitchFamily="66" charset="0"/>
            </a:endParaRPr>
          </a:p>
          <a:p>
            <a:pPr marL="0" indent="0">
              <a:buNone/>
            </a:pPr>
            <a:endParaRPr lang="en-GB" altLang="en-US" sz="1800" dirty="0">
              <a:latin typeface="Comic Sans MS" panose="030F0702030302020204" pitchFamily="66" charset="0"/>
            </a:endParaRPr>
          </a:p>
        </p:txBody>
      </p:sp>
      <p:pic>
        <p:nvPicPr>
          <p:cNvPr id="4" name="Picture 12" descr="Image result for burgundy school uniform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6450" y="127206"/>
            <a:ext cx="2395258" cy="1197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4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GB" sz="4800" dirty="0">
              <a:latin typeface="Comic Sans MS" panose="030F0702030302020204" pitchFamily="66" charset="0"/>
            </a:endParaRPr>
          </a:p>
        </p:txBody>
      </p:sp>
      <p:sp>
        <p:nvSpPr>
          <p:cNvPr id="3" name="Content Placeholder 2"/>
          <p:cNvSpPr>
            <a:spLocks noGrp="1"/>
          </p:cNvSpPr>
          <p:nvPr>
            <p:ph idx="1"/>
          </p:nvPr>
        </p:nvSpPr>
        <p:spPr>
          <a:xfrm>
            <a:off x="838200" y="1608015"/>
            <a:ext cx="10515600" cy="5137822"/>
          </a:xfrm>
        </p:spPr>
        <p:txBody>
          <a:bodyPr>
            <a:normAutofit/>
          </a:bodyPr>
          <a:lstStyle/>
          <a:p>
            <a:pPr marL="0" indent="0" algn="ctr">
              <a:buNone/>
            </a:pPr>
            <a:r>
              <a:rPr lang="en-GB" altLang="en-US" dirty="0">
                <a:latin typeface="Comic Sans MS" panose="030F0702030302020204" pitchFamily="66" charset="0"/>
              </a:rPr>
              <a:t>To maintain our ‘low key’ ethos, the following slide is information for parents only. </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4075" y="155781"/>
            <a:ext cx="2280958" cy="1140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9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Year 2 SATs</a:t>
            </a:r>
          </a:p>
        </p:txBody>
      </p:sp>
      <p:sp>
        <p:nvSpPr>
          <p:cNvPr id="3" name="Content Placeholder 2"/>
          <p:cNvSpPr>
            <a:spLocks noGrp="1"/>
          </p:cNvSpPr>
          <p:nvPr>
            <p:ph idx="1"/>
          </p:nvPr>
        </p:nvSpPr>
        <p:spPr>
          <a:xfrm>
            <a:off x="838200" y="1608015"/>
            <a:ext cx="10515600" cy="5137822"/>
          </a:xfrm>
        </p:spPr>
        <p:txBody>
          <a:bodyPr>
            <a:normAutofit/>
          </a:bodyPr>
          <a:lstStyle/>
          <a:p>
            <a:r>
              <a:rPr lang="en-GB" altLang="en-US" sz="1800" dirty="0">
                <a:latin typeface="Comic Sans MS" panose="030F0702030302020204" pitchFamily="66" charset="0"/>
              </a:rPr>
              <a:t>In May all Year 2 children must take Statutory Assessment Tests in Reading and Maths.</a:t>
            </a:r>
          </a:p>
          <a:p>
            <a:r>
              <a:rPr lang="en-GB" altLang="en-US" sz="1800" dirty="0">
                <a:latin typeface="Comic Sans MS" panose="030F0702030302020204" pitchFamily="66" charset="0"/>
              </a:rPr>
              <a:t>SATs at Southridge are low key with children generally unaware that they are happening.  </a:t>
            </a:r>
          </a:p>
          <a:p>
            <a:r>
              <a:rPr lang="en-GB" altLang="en-US" sz="1800" dirty="0">
                <a:latin typeface="Comic Sans MS" panose="030F0702030302020204" pitchFamily="66" charset="0"/>
              </a:rPr>
              <a:t>We will hold an informal meeting nearer the time to give you more information.</a:t>
            </a:r>
          </a:p>
          <a:p>
            <a:r>
              <a:rPr lang="en-GB" altLang="en-US" sz="1800" dirty="0">
                <a:latin typeface="Comic Sans MS" panose="030F0702030302020204" pitchFamily="66" charset="0"/>
              </a:rPr>
              <a:t>We advise you not to take family holidays in term time as this can disrupt your child’s education – whole units of  work can be missed with just a few days of absence.  </a:t>
            </a:r>
          </a:p>
          <a:p>
            <a:pPr marL="0" indent="0">
              <a:buNone/>
            </a:pPr>
            <a:endParaRPr lang="en-GB" altLang="en-US" sz="1800" dirty="0">
              <a:latin typeface="Comic Sans MS" panose="030F0702030302020204" pitchFamily="66" charset="0"/>
            </a:endParaRP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4075" y="155781"/>
            <a:ext cx="2280958" cy="1140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9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The Year 2 Team</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4348" y="112163"/>
            <a:ext cx="2389113" cy="1194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southridge first school jump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84100">
            <a:off x="10181081" y="638362"/>
            <a:ext cx="74547" cy="85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392DA0-85BD-40A4-843C-1B2BE38682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190" t="4139" r="17259"/>
          <a:stretch/>
        </p:blipFill>
        <p:spPr>
          <a:xfrm>
            <a:off x="8271406" y="2090774"/>
            <a:ext cx="2001162" cy="2499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380B8A9C-BC7E-4F9C-9822-C08A55ABF2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602" r="15845" b="4139"/>
          <a:stretch/>
        </p:blipFill>
        <p:spPr>
          <a:xfrm>
            <a:off x="1739928" y="2090774"/>
            <a:ext cx="2001162" cy="2499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86CF32B9-C7A2-4655-9881-F62CE877056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132" t="5719" r="23919" b="2755"/>
          <a:stretch/>
        </p:blipFill>
        <p:spPr>
          <a:xfrm>
            <a:off x="5159005" y="2090774"/>
            <a:ext cx="2001161" cy="2499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DCE07BBB-FAE2-4B65-B37A-46D5EC411D0E}"/>
              </a:ext>
            </a:extLst>
          </p:cNvPr>
          <p:cNvSpPr txBox="1"/>
          <p:nvPr/>
        </p:nvSpPr>
        <p:spPr>
          <a:xfrm>
            <a:off x="1516014" y="4767226"/>
            <a:ext cx="2424419" cy="1477328"/>
          </a:xfrm>
          <a:prstGeom prst="rect">
            <a:avLst/>
          </a:prstGeom>
          <a:solidFill>
            <a:schemeClr val="bg1"/>
          </a:solidFill>
        </p:spPr>
        <p:txBody>
          <a:bodyPr wrap="square" rtlCol="0">
            <a:spAutoFit/>
          </a:bodyPr>
          <a:lstStyle/>
          <a:p>
            <a:pPr algn="ctr"/>
            <a:r>
              <a:rPr lang="en-GB" dirty="0">
                <a:latin typeface="Comic Sans MS" panose="030F0702030302020204" pitchFamily="66" charset="0"/>
              </a:rPr>
              <a:t>Miss Smith</a:t>
            </a:r>
          </a:p>
          <a:p>
            <a:pPr algn="ctr"/>
            <a:endParaRPr lang="en-GB" dirty="0">
              <a:latin typeface="Comic Sans MS" panose="030F0702030302020204" pitchFamily="66" charset="0"/>
            </a:endParaRPr>
          </a:p>
          <a:p>
            <a:pPr algn="ctr"/>
            <a:r>
              <a:rPr lang="en-GB" dirty="0">
                <a:latin typeface="Comic Sans MS" panose="030F0702030302020204" pitchFamily="66" charset="0"/>
              </a:rPr>
              <a:t>Class Teacher</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p:txBody>
      </p:sp>
      <p:sp>
        <p:nvSpPr>
          <p:cNvPr id="17" name="TextBox 16">
            <a:extLst>
              <a:ext uri="{FF2B5EF4-FFF2-40B4-BE49-F238E27FC236}">
                <a16:creationId xmlns:a16="http://schemas.microsoft.com/office/drawing/2014/main" id="{04F1B36E-23AA-4E8B-A25D-EB0BC7C2BC03}"/>
              </a:ext>
            </a:extLst>
          </p:cNvPr>
          <p:cNvSpPr txBox="1"/>
          <p:nvPr/>
        </p:nvSpPr>
        <p:spPr>
          <a:xfrm>
            <a:off x="4900911" y="4767226"/>
            <a:ext cx="2424419" cy="1477328"/>
          </a:xfrm>
          <a:prstGeom prst="rect">
            <a:avLst/>
          </a:prstGeom>
          <a:solidFill>
            <a:schemeClr val="bg1"/>
          </a:solidFill>
        </p:spPr>
        <p:txBody>
          <a:bodyPr wrap="square" rtlCol="0">
            <a:spAutoFit/>
          </a:bodyPr>
          <a:lstStyle/>
          <a:p>
            <a:pPr algn="ctr"/>
            <a:r>
              <a:rPr lang="en-GB" dirty="0">
                <a:latin typeface="Comic Sans MS" panose="030F0702030302020204" pitchFamily="66" charset="0"/>
              </a:rPr>
              <a:t>Miss McIntyre</a:t>
            </a:r>
          </a:p>
          <a:p>
            <a:pPr algn="ctr"/>
            <a:endParaRPr lang="en-GB" dirty="0">
              <a:latin typeface="Comic Sans MS" panose="030F0702030302020204" pitchFamily="66" charset="0"/>
            </a:endParaRPr>
          </a:p>
          <a:p>
            <a:pPr algn="ctr"/>
            <a:r>
              <a:rPr lang="en-GB" dirty="0">
                <a:latin typeface="Comic Sans MS" panose="030F0702030302020204" pitchFamily="66" charset="0"/>
              </a:rPr>
              <a:t>Class Teacher</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p:txBody>
      </p:sp>
      <p:sp>
        <p:nvSpPr>
          <p:cNvPr id="22" name="TextBox 21">
            <a:extLst>
              <a:ext uri="{FF2B5EF4-FFF2-40B4-BE49-F238E27FC236}">
                <a16:creationId xmlns:a16="http://schemas.microsoft.com/office/drawing/2014/main" id="{4867F0E6-B106-4752-899D-18FD1A1C3103}"/>
              </a:ext>
            </a:extLst>
          </p:cNvPr>
          <p:cNvSpPr txBox="1"/>
          <p:nvPr/>
        </p:nvSpPr>
        <p:spPr>
          <a:xfrm>
            <a:off x="8044773" y="4767226"/>
            <a:ext cx="2424419" cy="1477328"/>
          </a:xfrm>
          <a:prstGeom prst="rect">
            <a:avLst/>
          </a:prstGeom>
          <a:solidFill>
            <a:schemeClr val="bg1"/>
          </a:solidFill>
        </p:spPr>
        <p:txBody>
          <a:bodyPr wrap="square" rtlCol="0">
            <a:spAutoFit/>
          </a:bodyPr>
          <a:lstStyle/>
          <a:p>
            <a:pPr algn="ctr"/>
            <a:r>
              <a:rPr lang="en-GB" dirty="0">
                <a:latin typeface="Comic Sans MS" panose="030F0702030302020204" pitchFamily="66" charset="0"/>
              </a:rPr>
              <a:t>Mrs </a:t>
            </a:r>
            <a:r>
              <a:rPr lang="en-GB" dirty="0" err="1">
                <a:latin typeface="Comic Sans MS" panose="030F0702030302020204" pitchFamily="66" charset="0"/>
              </a:rPr>
              <a:t>Stobbs</a:t>
            </a:r>
            <a:endParaRPr lang="en-GB" dirty="0">
              <a:latin typeface="Comic Sans MS" panose="030F0702030302020204" pitchFamily="66" charset="0"/>
            </a:endParaRPr>
          </a:p>
          <a:p>
            <a:pPr algn="ctr"/>
            <a:endParaRPr lang="en-GB" dirty="0">
              <a:latin typeface="Comic Sans MS" panose="030F0702030302020204" pitchFamily="66" charset="0"/>
            </a:endParaRPr>
          </a:p>
          <a:p>
            <a:pPr algn="ctr"/>
            <a:r>
              <a:rPr lang="en-GB" dirty="0">
                <a:latin typeface="Comic Sans MS" panose="030F0702030302020204" pitchFamily="66" charset="0"/>
              </a:rPr>
              <a:t>Teaching Assistant</a:t>
            </a:r>
          </a:p>
          <a:p>
            <a:pPr algn="ctr"/>
            <a:endParaRPr lang="en-GB" dirty="0">
              <a:latin typeface="Comic Sans MS" panose="030F0702030302020204" pitchFamily="66" charset="0"/>
            </a:endParaRPr>
          </a:p>
          <a:p>
            <a:pPr algn="ctr"/>
            <a:endParaRPr lang="en-GB" dirty="0">
              <a:latin typeface="Comic Sans MS" panose="030F0702030302020204" pitchFamily="66" charset="0"/>
            </a:endParaRPr>
          </a:p>
        </p:txBody>
      </p:sp>
    </p:spTree>
    <p:extLst>
      <p:ext uri="{BB962C8B-B14F-4D97-AF65-F5344CB8AC3E}">
        <p14:creationId xmlns:p14="http://schemas.microsoft.com/office/powerpoint/2010/main" val="379918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Routines</a:t>
            </a:r>
          </a:p>
        </p:txBody>
      </p:sp>
      <p:sp>
        <p:nvSpPr>
          <p:cNvPr id="3" name="Content Placeholder 2"/>
          <p:cNvSpPr>
            <a:spLocks noGrp="1"/>
          </p:cNvSpPr>
          <p:nvPr>
            <p:ph idx="1"/>
          </p:nvPr>
        </p:nvSpPr>
        <p:spPr>
          <a:xfrm>
            <a:off x="838199" y="1825625"/>
            <a:ext cx="10955867" cy="4351338"/>
          </a:xfrm>
        </p:spPr>
        <p:txBody>
          <a:bodyPr>
            <a:normAutofit/>
          </a:bodyPr>
          <a:lstStyle/>
          <a:p>
            <a:r>
              <a:rPr lang="en-GB" sz="1800" dirty="0">
                <a:latin typeface="Comic Sans MS" panose="030F0702030302020204" pitchFamily="66" charset="0"/>
              </a:rPr>
              <a:t>School starts at 8:55 – Year 2 children line up on the main yard alongside Years 3 and 4.  The children are quite used to lining up and coming into school sensibly so we ask that they line up independently on the yard as this just helps to ease the congestion. </a:t>
            </a:r>
          </a:p>
          <a:p>
            <a:endParaRPr lang="en-GB" sz="1800" dirty="0">
              <a:latin typeface="Comic Sans MS" panose="030F0702030302020204" pitchFamily="66" charset="0"/>
            </a:endParaRPr>
          </a:p>
          <a:p>
            <a:r>
              <a:rPr lang="en-GB" sz="1800" dirty="0">
                <a:latin typeface="Comic Sans MS" panose="030F0702030302020204" pitchFamily="66" charset="0"/>
              </a:rPr>
              <a:t>Playtimes and lunchtime are the same as they were in Year 1.</a:t>
            </a:r>
          </a:p>
          <a:p>
            <a:endParaRPr lang="en-GB" sz="1800" dirty="0">
              <a:latin typeface="Comic Sans MS" panose="030F0702030302020204" pitchFamily="66" charset="0"/>
            </a:endParaRPr>
          </a:p>
          <a:p>
            <a:r>
              <a:rPr lang="en-GB" sz="1800" dirty="0">
                <a:latin typeface="Comic Sans MS" panose="030F0702030302020204" pitchFamily="66" charset="0"/>
              </a:rPr>
              <a:t>At home time children leave from the Year 2 classroom doors.</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4112" y="230188"/>
            <a:ext cx="2500647" cy="12503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3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Communication</a:t>
            </a:r>
          </a:p>
        </p:txBody>
      </p:sp>
      <p:sp>
        <p:nvSpPr>
          <p:cNvPr id="3" name="Content Placeholder 2"/>
          <p:cNvSpPr>
            <a:spLocks noGrp="1"/>
          </p:cNvSpPr>
          <p:nvPr>
            <p:ph idx="1"/>
          </p:nvPr>
        </p:nvSpPr>
        <p:spPr/>
        <p:txBody>
          <a:bodyPr>
            <a:normAutofit/>
          </a:bodyPr>
          <a:lstStyle/>
          <a:p>
            <a:r>
              <a:rPr lang="en-GB" sz="1800" dirty="0">
                <a:latin typeface="Comic Sans MS" panose="030F0702030302020204" pitchFamily="66" charset="0"/>
              </a:rPr>
              <a:t>We are available on the yard each morning so that you can pass on quick messages. </a:t>
            </a:r>
          </a:p>
          <a:p>
            <a:r>
              <a:rPr lang="en-GB" sz="1800" dirty="0">
                <a:latin typeface="Comic Sans MS" panose="030F0702030302020204" pitchFamily="66" charset="0"/>
              </a:rPr>
              <a:t>If your child is in Breakfast Club, a message can be left with the staff or the main school office  - we will always endeavour to get back to you by the end of the school day.</a:t>
            </a:r>
          </a:p>
          <a:p>
            <a:r>
              <a:rPr lang="en-GB" sz="1800" dirty="0">
                <a:latin typeface="Comic Sans MS" panose="030F0702030302020204" pitchFamily="66" charset="0"/>
              </a:rPr>
              <a:t>We know that getting in touch can be more difficult for working parents so we are also available via email – addresses at the end of this presentation.</a:t>
            </a:r>
          </a:p>
          <a:p>
            <a:endParaRPr lang="en-GB" sz="1800" dirty="0">
              <a:latin typeface="Comic Sans MS" panose="030F0702030302020204" pitchFamily="66" charset="0"/>
            </a:endParaRPr>
          </a:p>
          <a:p>
            <a:r>
              <a:rPr lang="en-GB" sz="1800" dirty="0">
                <a:latin typeface="Comic Sans MS" panose="030F0702030302020204" pitchFamily="66" charset="0"/>
              </a:rPr>
              <a:t>Curriculum newsletters are sent out at the beginning of each half term.</a:t>
            </a:r>
          </a:p>
          <a:p>
            <a:r>
              <a:rPr lang="en-GB" sz="1800" dirty="0">
                <a:latin typeface="Comic Sans MS" panose="030F0702030302020204" pitchFamily="66" charset="0"/>
              </a:rPr>
              <a:t>In addition, we have a newsletter which goes out by email every three weeks to keep you up to date with what we have been getting up to.</a:t>
            </a:r>
          </a:p>
          <a:p>
            <a:r>
              <a:rPr lang="en-GB" sz="1800" dirty="0">
                <a:latin typeface="Comic Sans MS" panose="030F0702030302020204" pitchFamily="66" charset="0"/>
              </a:rPr>
              <a:t>Don’t forget to watch out for the whole school newsletter which goes out fortnightly.</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1812" y="112164"/>
            <a:ext cx="2309324" cy="11546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2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PE</a:t>
            </a:r>
          </a:p>
        </p:txBody>
      </p:sp>
      <p:sp>
        <p:nvSpPr>
          <p:cNvPr id="3" name="Content Placeholder 2"/>
          <p:cNvSpPr>
            <a:spLocks noGrp="1"/>
          </p:cNvSpPr>
          <p:nvPr>
            <p:ph idx="1"/>
          </p:nvPr>
        </p:nvSpPr>
        <p:spPr/>
        <p:txBody>
          <a:bodyPr>
            <a:normAutofit/>
          </a:bodyPr>
          <a:lstStyle/>
          <a:p>
            <a:r>
              <a:rPr lang="en-GB" sz="1800" dirty="0">
                <a:latin typeface="Comic Sans MS" panose="030F0702030302020204" pitchFamily="66" charset="0"/>
              </a:rPr>
              <a:t>We are timetabled to have 2 PE lessons per week although this may, from time to time, be changed due to events in school and the British weather.  We will let you know our PE days at the start of next term.</a:t>
            </a:r>
          </a:p>
          <a:p>
            <a:r>
              <a:rPr lang="en-GB" sz="1800" dirty="0">
                <a:latin typeface="Comic Sans MS" panose="030F0702030302020204" pitchFamily="66" charset="0"/>
              </a:rPr>
              <a:t>PE bags to be kept in school with all items CLEARLY labelled.  It also helps the children to have something attached to their bags that is easily recognisable as theirs (keyrings work well).</a:t>
            </a:r>
          </a:p>
          <a:p>
            <a:r>
              <a:rPr lang="en-GB" sz="1800" dirty="0">
                <a:latin typeface="Comic Sans MS" panose="030F0702030302020204" pitchFamily="66" charset="0"/>
              </a:rPr>
              <a:t>No earrings or jewellery should be worn for PE.</a:t>
            </a:r>
          </a:p>
          <a:p>
            <a:r>
              <a:rPr lang="en-GB" sz="1800" dirty="0">
                <a:latin typeface="Comic Sans MS" panose="030F0702030302020204" pitchFamily="66" charset="0"/>
              </a:rPr>
              <a:t>In the summer term children will have swimming lessons at Waves.  </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4997" y="155026"/>
            <a:ext cx="2523496" cy="12617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srcRect r="26137"/>
          <a:stretch>
            <a:fillRect/>
          </a:stretch>
        </p:blipFill>
        <p:spPr bwMode="auto">
          <a:xfrm rot="9747028">
            <a:off x="9830787" y="3744051"/>
            <a:ext cx="1824350" cy="1852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2657475" y="4702175"/>
            <a:ext cx="2343150" cy="17573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cstate="print"/>
          <a:srcRect/>
          <a:stretch>
            <a:fillRect/>
          </a:stretch>
        </p:blipFill>
        <p:spPr bwMode="auto">
          <a:xfrm rot="4597908">
            <a:off x="1018647" y="4757737"/>
            <a:ext cx="1926164" cy="1444623"/>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cstate="print"/>
          <a:srcRect/>
          <a:stretch>
            <a:fillRect/>
          </a:stretch>
        </p:blipFill>
        <p:spPr bwMode="auto">
          <a:xfrm rot="4672302">
            <a:off x="4757738" y="4718449"/>
            <a:ext cx="1938336" cy="1453752"/>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6338887" y="4729163"/>
            <a:ext cx="2076450" cy="1557338"/>
          </a:xfrm>
          <a:prstGeom prst="rect">
            <a:avLst/>
          </a:prstGeom>
          <a:noFill/>
          <a:ln w="9525">
            <a:noFill/>
            <a:miter lim="800000"/>
            <a:headEnd/>
            <a:tailEnd/>
          </a:ln>
          <a:effectLst/>
        </p:spPr>
      </p:pic>
      <p:pic>
        <p:nvPicPr>
          <p:cNvPr id="1030" name="Picture 6"/>
          <p:cNvPicPr>
            <a:picLocks noChangeAspect="1" noChangeArrowheads="1"/>
          </p:cNvPicPr>
          <p:nvPr/>
        </p:nvPicPr>
        <p:blipFill>
          <a:blip r:embed="rId10" cstate="print"/>
          <a:srcRect/>
          <a:stretch>
            <a:fillRect/>
          </a:stretch>
        </p:blipFill>
        <p:spPr bwMode="auto">
          <a:xfrm rot="5890120">
            <a:off x="8229600" y="4861322"/>
            <a:ext cx="1995487" cy="1496615"/>
          </a:xfrm>
          <a:prstGeom prst="rect">
            <a:avLst/>
          </a:prstGeom>
          <a:noFill/>
          <a:ln w="9525">
            <a:noFill/>
            <a:miter lim="800000"/>
            <a:headEnd/>
            <a:tailEnd/>
          </a:ln>
          <a:effectLst/>
        </p:spPr>
      </p:pic>
    </p:spTree>
    <p:extLst>
      <p:ext uri="{BB962C8B-B14F-4D97-AF65-F5344CB8AC3E}">
        <p14:creationId xmlns:p14="http://schemas.microsoft.com/office/powerpoint/2010/main" val="273100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rot="10583467">
            <a:off x="8093126" y="4681182"/>
            <a:ext cx="2101751" cy="1576313"/>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Reading</a:t>
            </a:r>
          </a:p>
        </p:txBody>
      </p:sp>
      <p:sp>
        <p:nvSpPr>
          <p:cNvPr id="3" name="Content Placeholder 2"/>
          <p:cNvSpPr>
            <a:spLocks noGrp="1"/>
          </p:cNvSpPr>
          <p:nvPr>
            <p:ph idx="1"/>
          </p:nvPr>
        </p:nvSpPr>
        <p:spPr/>
        <p:txBody>
          <a:bodyPr>
            <a:normAutofit/>
          </a:bodyPr>
          <a:lstStyle/>
          <a:p>
            <a:r>
              <a:rPr lang="en-GB" altLang="en-US" sz="1800" dirty="0">
                <a:latin typeface="Comic Sans MS" panose="030F0702030302020204" pitchFamily="66" charset="0"/>
              </a:rPr>
              <a:t>Reading book bags to come to school EVERY DAY</a:t>
            </a:r>
            <a:r>
              <a:rPr lang="en-GB" altLang="en-US" sz="1800" i="1" dirty="0">
                <a:latin typeface="Comic Sans MS" panose="030F0702030302020204" pitchFamily="66" charset="0"/>
              </a:rPr>
              <a:t>.</a:t>
            </a:r>
          </a:p>
          <a:p>
            <a:r>
              <a:rPr lang="en-GB" altLang="en-US" sz="1800" i="1" dirty="0">
                <a:latin typeface="Comic Sans MS" panose="030F0702030302020204" pitchFamily="66" charset="0"/>
              </a:rPr>
              <a:t>Space is at a premium and so we ask that the children use book bags rather than bulky backpacks.</a:t>
            </a:r>
          </a:p>
          <a:p>
            <a:r>
              <a:rPr lang="en-GB" altLang="en-US" sz="1800" i="1" dirty="0">
                <a:latin typeface="Comic Sans MS" panose="030F0702030302020204" pitchFamily="66" charset="0"/>
              </a:rPr>
              <a:t>In Year 2 we work hard to instil in children a love of reading.  We will be launching our reading challenge following the October half term holiday.  Be ready to read in blanket dens, wearing wellies, with your clothes on back to front, underground, in cafes – the list is endless.</a:t>
            </a:r>
          </a:p>
          <a:p>
            <a:r>
              <a:rPr lang="en-GB" altLang="en-US" sz="1800" i="1" dirty="0">
                <a:latin typeface="Comic Sans MS" panose="030F0702030302020204" pitchFamily="66" charset="0"/>
              </a:rPr>
              <a:t>In addition to this, we read daily to the children from a range of children’s books and authors.</a:t>
            </a:r>
          </a:p>
          <a:p>
            <a:endParaRPr lang="en-GB" altLang="en-US" sz="1800" i="1" dirty="0">
              <a:solidFill>
                <a:schemeClr val="hlink"/>
              </a:solidFill>
              <a:latin typeface="Comic Sans MS" panose="030F0702030302020204" pitchFamily="66" charset="0"/>
            </a:endParaRPr>
          </a:p>
          <a:p>
            <a:endParaRPr lang="en-GB" altLang="en-US" sz="1800" i="1" dirty="0">
              <a:latin typeface="Comic Sans MS" panose="030F0702030302020204" pitchFamily="66" charset="0"/>
            </a:endParaRPr>
          </a:p>
        </p:txBody>
      </p:sp>
      <p:pic>
        <p:nvPicPr>
          <p:cNvPr id="4" name="Picture 12" descr="Image result for burgundy school uniform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7371" y="218224"/>
            <a:ext cx="2473179" cy="12365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cstate="print"/>
          <a:srcRect/>
          <a:stretch>
            <a:fillRect/>
          </a:stretch>
        </p:blipFill>
        <p:spPr bwMode="auto">
          <a:xfrm rot="20801266">
            <a:off x="2030084" y="4447751"/>
            <a:ext cx="2241667" cy="16812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cstate="print"/>
          <a:srcRect/>
          <a:stretch>
            <a:fillRect/>
          </a:stretch>
        </p:blipFill>
        <p:spPr bwMode="auto">
          <a:xfrm rot="21107238">
            <a:off x="6223379" y="4360459"/>
            <a:ext cx="2019869" cy="1514902"/>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rot="479268">
            <a:off x="4080679" y="4640238"/>
            <a:ext cx="2210937" cy="1658203"/>
          </a:xfrm>
          <a:prstGeom prst="rect">
            <a:avLst/>
          </a:prstGeom>
          <a:noFill/>
          <a:ln w="9525">
            <a:noFill/>
            <a:miter lim="800000"/>
            <a:headEnd/>
            <a:tailEnd/>
          </a:ln>
          <a:effectLst/>
        </p:spPr>
      </p:pic>
    </p:spTree>
    <p:extLst>
      <p:ext uri="{BB962C8B-B14F-4D97-AF65-F5344CB8AC3E}">
        <p14:creationId xmlns:p14="http://schemas.microsoft.com/office/powerpoint/2010/main" val="377059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Spelling</a:t>
            </a:r>
          </a:p>
        </p:txBody>
      </p:sp>
      <p:sp>
        <p:nvSpPr>
          <p:cNvPr id="3" name="Content Placeholder 2"/>
          <p:cNvSpPr>
            <a:spLocks noGrp="1"/>
          </p:cNvSpPr>
          <p:nvPr>
            <p:ph idx="1"/>
          </p:nvPr>
        </p:nvSpPr>
        <p:spPr/>
        <p:txBody>
          <a:bodyPr>
            <a:normAutofit/>
          </a:bodyPr>
          <a:lstStyle/>
          <a:p>
            <a:endParaRPr lang="en-GB" altLang="en-US" sz="1800" dirty="0">
              <a:latin typeface="Comic Sans MS" panose="030F0702030302020204" pitchFamily="66" charset="0"/>
            </a:endParaRPr>
          </a:p>
          <a:p>
            <a:r>
              <a:rPr lang="en-GB" altLang="en-US" sz="1800" dirty="0">
                <a:latin typeface="Comic Sans MS" panose="030F0702030302020204" pitchFamily="66" charset="0"/>
              </a:rPr>
              <a:t>Children record their new spellings on Fridays in their reading record books. In addition, each half term an overview of all spellings will be sent home for your reference.</a:t>
            </a:r>
          </a:p>
          <a:p>
            <a:r>
              <a:rPr lang="en-GB" altLang="en-US" sz="1800" dirty="0">
                <a:latin typeface="Comic Sans MS" panose="030F0702030302020204" pitchFamily="66" charset="0"/>
              </a:rPr>
              <a:t>Spellings are tested on a Friday and spelling books sent home  - please keep these in book bags.</a:t>
            </a:r>
          </a:p>
          <a:p>
            <a:endParaRPr lang="en-GB" altLang="en-US" sz="1800" dirty="0">
              <a:latin typeface="Comic Sans MS" panose="030F0702030302020204" pitchFamily="66" charset="0"/>
            </a:endParaRP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2883" y="230188"/>
            <a:ext cx="2339716" cy="11698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5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omic Sans MS" panose="030F0702030302020204" pitchFamily="66" charset="0"/>
              </a:rPr>
              <a:t>Maths</a:t>
            </a:r>
          </a:p>
        </p:txBody>
      </p:sp>
      <p:sp>
        <p:nvSpPr>
          <p:cNvPr id="3" name="Content Placeholder 2"/>
          <p:cNvSpPr>
            <a:spLocks noGrp="1"/>
          </p:cNvSpPr>
          <p:nvPr>
            <p:ph idx="1"/>
          </p:nvPr>
        </p:nvSpPr>
        <p:spPr>
          <a:xfrm>
            <a:off x="838200" y="1670845"/>
            <a:ext cx="10515600" cy="2686843"/>
          </a:xfrm>
        </p:spPr>
        <p:txBody>
          <a:bodyPr>
            <a:normAutofit/>
          </a:bodyPr>
          <a:lstStyle/>
          <a:p>
            <a:r>
              <a:rPr lang="en-GB" altLang="en-US" sz="1800" dirty="0">
                <a:latin typeface="Comic Sans MS" panose="030F0702030302020204" pitchFamily="66" charset="0"/>
              </a:rPr>
              <a:t>Once the children settle into Year 2 we will be setting maths homework.  This could include: games, paper based activities and practical tasks.</a:t>
            </a:r>
          </a:p>
          <a:p>
            <a:r>
              <a:rPr lang="en-GB" altLang="en-US" sz="1800" dirty="0">
                <a:latin typeface="Comic Sans MS" panose="030F0702030302020204" pitchFamily="66" charset="0"/>
              </a:rPr>
              <a:t>In September, children will be given a wallet of useful resources that can be used to support </a:t>
            </a:r>
          </a:p>
          <a:p>
            <a:pPr marL="0" indent="0">
              <a:buNone/>
            </a:pPr>
            <a:r>
              <a:rPr lang="en-GB" altLang="en-US" sz="1800" dirty="0">
                <a:latin typeface="Comic Sans MS" panose="030F0702030302020204" pitchFamily="66" charset="0"/>
              </a:rPr>
              <a:t>   home learning and help children to practise basic maths facts which are crucial to their  </a:t>
            </a:r>
          </a:p>
          <a:p>
            <a:pPr marL="0" indent="0">
              <a:buNone/>
            </a:pPr>
            <a:r>
              <a:rPr lang="en-GB" altLang="en-US" sz="1800" dirty="0">
                <a:latin typeface="Comic Sans MS" panose="030F0702030302020204" pitchFamily="66" charset="0"/>
              </a:rPr>
              <a:t>   development of further maths skills.  We will add to this as the year progresses.</a:t>
            </a:r>
          </a:p>
          <a:p>
            <a:r>
              <a:rPr lang="en-GB" altLang="en-US" sz="1800" dirty="0">
                <a:latin typeface="Comic Sans MS" panose="030F0702030302020204" pitchFamily="66" charset="0"/>
              </a:rPr>
              <a:t>By the end of year 2 , the expectation is that children know their 2, 5 and 10 times tables.  Once children are secure with these you can of course move on to others.  To support this we use Times Tables </a:t>
            </a:r>
            <a:r>
              <a:rPr lang="en-GB" altLang="en-US" sz="1800" dirty="0" err="1">
                <a:latin typeface="Comic Sans MS" panose="030F0702030302020204" pitchFamily="66" charset="0"/>
              </a:rPr>
              <a:t>Rockstars</a:t>
            </a:r>
            <a:r>
              <a:rPr lang="en-GB" altLang="en-US" sz="1800" dirty="0">
                <a:latin typeface="Comic Sans MS" panose="030F0702030302020204" pitchFamily="66" charset="0"/>
              </a:rPr>
              <a:t> which we introduce during the spring term. </a:t>
            </a:r>
          </a:p>
          <a:p>
            <a:pPr marL="0" indent="0">
              <a:buNone/>
            </a:pPr>
            <a:endParaRPr lang="en-GB" altLang="en-US" sz="1800" dirty="0">
              <a:latin typeface="Comic Sans MS" panose="030F0702030302020204" pitchFamily="66" charset="0"/>
            </a:endParaRPr>
          </a:p>
          <a:p>
            <a:endParaRPr lang="en-GB" altLang="en-US" sz="1800" dirty="0">
              <a:latin typeface="Comic Sans MS" panose="030F0702030302020204" pitchFamily="66" charset="0"/>
            </a:endParaRP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4550" y="206785"/>
            <a:ext cx="2262879" cy="1131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srcRect/>
          <a:stretch>
            <a:fillRect/>
          </a:stretch>
        </p:blipFill>
        <p:spPr bwMode="auto">
          <a:xfrm rot="21213031">
            <a:off x="928688" y="4645818"/>
            <a:ext cx="2454274" cy="18407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rot="496465">
            <a:off x="3157539" y="4786450"/>
            <a:ext cx="2128837" cy="1596628"/>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rot="21192221">
            <a:off x="9605964" y="4657725"/>
            <a:ext cx="2266948" cy="1700211"/>
          </a:xfrm>
          <a:prstGeom prst="rect">
            <a:avLst/>
          </a:prstGeom>
          <a:noFill/>
          <a:ln w="9525">
            <a:noFill/>
            <a:miter lim="800000"/>
            <a:headEnd/>
            <a:tailEnd/>
          </a:ln>
          <a:effectLst/>
        </p:spPr>
      </p:pic>
      <p:pic>
        <p:nvPicPr>
          <p:cNvPr id="13" name="Picture 6"/>
          <p:cNvPicPr>
            <a:picLocks noChangeAspect="1" noChangeArrowheads="1"/>
          </p:cNvPicPr>
          <p:nvPr/>
        </p:nvPicPr>
        <p:blipFill>
          <a:blip r:embed="rId8" cstate="print"/>
          <a:srcRect/>
          <a:stretch>
            <a:fillRect/>
          </a:stretch>
        </p:blipFill>
        <p:spPr bwMode="auto">
          <a:xfrm rot="21246319">
            <a:off x="5172073" y="4636292"/>
            <a:ext cx="2486024" cy="1864518"/>
          </a:xfrm>
          <a:prstGeom prst="rect">
            <a:avLst/>
          </a:prstGeom>
          <a:noFill/>
          <a:ln w="9525">
            <a:noFill/>
            <a:miter lim="800000"/>
            <a:headEnd/>
            <a:tailEnd/>
          </a:ln>
          <a:effectLst/>
        </p:spPr>
      </p:pic>
      <p:pic>
        <p:nvPicPr>
          <p:cNvPr id="2054" name="Picture 6"/>
          <p:cNvPicPr>
            <a:picLocks noChangeAspect="1" noChangeArrowheads="1"/>
          </p:cNvPicPr>
          <p:nvPr/>
        </p:nvPicPr>
        <p:blipFill>
          <a:blip r:embed="rId9" cstate="print"/>
          <a:srcRect/>
          <a:stretch>
            <a:fillRect/>
          </a:stretch>
        </p:blipFill>
        <p:spPr bwMode="auto">
          <a:xfrm rot="905640">
            <a:off x="7578484" y="4649032"/>
            <a:ext cx="2247147" cy="1685359"/>
          </a:xfrm>
          <a:prstGeom prst="rect">
            <a:avLst/>
          </a:prstGeom>
          <a:noFill/>
          <a:ln w="9525">
            <a:noFill/>
            <a:miter lim="800000"/>
            <a:headEnd/>
            <a:tailEnd/>
          </a:ln>
          <a:effectLst/>
        </p:spPr>
      </p:pic>
    </p:spTree>
    <p:extLst>
      <p:ext uri="{BB962C8B-B14F-4D97-AF65-F5344CB8AC3E}">
        <p14:creationId xmlns:p14="http://schemas.microsoft.com/office/powerpoint/2010/main" val="61562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800" dirty="0">
                <a:latin typeface="Comic Sans MS" panose="030F0702030302020204" pitchFamily="66" charset="0"/>
              </a:rPr>
              <a:t>Science and </a:t>
            </a:r>
            <a:br>
              <a:rPr lang="en-GB" sz="4800" dirty="0">
                <a:latin typeface="Comic Sans MS" panose="030F0702030302020204" pitchFamily="66" charset="0"/>
              </a:rPr>
            </a:br>
            <a:r>
              <a:rPr lang="en-GB" sz="4800" dirty="0">
                <a:latin typeface="Comic Sans MS" panose="030F0702030302020204" pitchFamily="66" charset="0"/>
              </a:rPr>
              <a:t>Foundation Subjects</a:t>
            </a:r>
          </a:p>
        </p:txBody>
      </p:sp>
      <p:sp>
        <p:nvSpPr>
          <p:cNvPr id="3" name="Content Placeholder 2"/>
          <p:cNvSpPr>
            <a:spLocks noGrp="1"/>
          </p:cNvSpPr>
          <p:nvPr>
            <p:ph idx="1"/>
          </p:nvPr>
        </p:nvSpPr>
        <p:spPr>
          <a:xfrm>
            <a:off x="838200" y="1825624"/>
            <a:ext cx="10515600" cy="4815849"/>
          </a:xfrm>
        </p:spPr>
        <p:txBody>
          <a:bodyPr>
            <a:normAutofit/>
          </a:bodyPr>
          <a:lstStyle/>
          <a:p>
            <a:r>
              <a:rPr lang="en-GB" altLang="en-US" sz="1800" dirty="0">
                <a:latin typeface="Comic Sans MS" panose="030F0702030302020204" pitchFamily="66" charset="0"/>
              </a:rPr>
              <a:t>Inline with our school approach to learning, in Year 2 we ensure that the children have a broad and balanced curriculum.  Half termly overviews are sent via email to keep you informed about what we will be covering across the school year.  </a:t>
            </a:r>
          </a:p>
          <a:p>
            <a:r>
              <a:rPr lang="en-GB" altLang="en-US" sz="1800" dirty="0">
                <a:latin typeface="Comic Sans MS" panose="030F0702030302020204" pitchFamily="66" charset="0"/>
              </a:rPr>
              <a:t>The children will have lots of opportunities to mix across the year group working with other children on shared projects and activities.  </a:t>
            </a:r>
          </a:p>
        </p:txBody>
      </p:sp>
      <p:pic>
        <p:nvPicPr>
          <p:cNvPr id="4" name="Picture 12" descr="Image result for burgundy school uniform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7425" y="216527"/>
            <a:ext cx="2176183" cy="1088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mage result for southridge first school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144"/>
          <a:stretch/>
        </p:blipFill>
        <p:spPr bwMode="auto">
          <a:xfrm>
            <a:off x="-698077" y="112163"/>
            <a:ext cx="3072554" cy="16459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cstate="print"/>
          <a:srcRect/>
          <a:stretch>
            <a:fillRect/>
          </a:stretch>
        </p:blipFill>
        <p:spPr bwMode="auto">
          <a:xfrm rot="21318747">
            <a:off x="544514" y="4186239"/>
            <a:ext cx="2100262" cy="2100262"/>
          </a:xfrm>
          <a:prstGeom prst="rect">
            <a:avLst/>
          </a:prstGeom>
          <a:noFill/>
          <a:ln w="9525">
            <a:noFill/>
            <a:miter lim="800000"/>
            <a:headEnd/>
            <a:tailEnd/>
          </a:ln>
          <a:effectLst/>
        </p:spPr>
      </p:pic>
      <p:sp>
        <p:nvSpPr>
          <p:cNvPr id="12" name="Rounded Rectangle 11"/>
          <p:cNvSpPr/>
          <p:nvPr/>
        </p:nvSpPr>
        <p:spPr>
          <a:xfrm rot="21357968">
            <a:off x="1314452" y="3543301"/>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Science</a:t>
            </a:r>
            <a:endParaRPr lang="en-GB" dirty="0">
              <a:latin typeface="Comic Sans MS" pitchFamily="66" charset="0"/>
            </a:endParaRPr>
          </a:p>
        </p:txBody>
      </p:sp>
      <p:pic>
        <p:nvPicPr>
          <p:cNvPr id="3077" name="Picture 5"/>
          <p:cNvPicPr>
            <a:picLocks noChangeAspect="1" noChangeArrowheads="1"/>
          </p:cNvPicPr>
          <p:nvPr/>
        </p:nvPicPr>
        <p:blipFill>
          <a:blip r:embed="rId6" cstate="print"/>
          <a:srcRect/>
          <a:stretch>
            <a:fillRect/>
          </a:stretch>
        </p:blipFill>
        <p:spPr bwMode="auto">
          <a:xfrm>
            <a:off x="2443164" y="4657725"/>
            <a:ext cx="2533646" cy="1900234"/>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cstate="print"/>
          <a:srcRect l="4000"/>
          <a:stretch>
            <a:fillRect/>
          </a:stretch>
        </p:blipFill>
        <p:spPr bwMode="auto">
          <a:xfrm rot="881171">
            <a:off x="3471864" y="3471864"/>
            <a:ext cx="2057400" cy="1607344"/>
          </a:xfrm>
          <a:prstGeom prst="rect">
            <a:avLst/>
          </a:prstGeom>
          <a:noFill/>
          <a:ln w="9525">
            <a:noFill/>
            <a:miter lim="800000"/>
            <a:headEnd/>
            <a:tailEnd/>
          </a:ln>
          <a:effectLst/>
        </p:spPr>
      </p:pic>
      <p:pic>
        <p:nvPicPr>
          <p:cNvPr id="3079" name="Picture 7"/>
          <p:cNvPicPr>
            <a:picLocks noChangeAspect="1" noChangeArrowheads="1"/>
          </p:cNvPicPr>
          <p:nvPr/>
        </p:nvPicPr>
        <p:blipFill>
          <a:blip r:embed="rId8" cstate="print"/>
          <a:srcRect/>
          <a:stretch>
            <a:fillRect/>
          </a:stretch>
        </p:blipFill>
        <p:spPr bwMode="auto">
          <a:xfrm rot="1124294">
            <a:off x="4686299" y="4898113"/>
            <a:ext cx="2200275" cy="1650206"/>
          </a:xfrm>
          <a:prstGeom prst="rect">
            <a:avLst/>
          </a:prstGeom>
          <a:noFill/>
          <a:ln w="9525">
            <a:noFill/>
            <a:miter lim="800000"/>
            <a:headEnd/>
            <a:tailEnd/>
          </a:ln>
          <a:effectLst/>
        </p:spPr>
      </p:pic>
      <p:sp>
        <p:nvSpPr>
          <p:cNvPr id="16" name="Rounded Rectangle 15"/>
          <p:cNvSpPr/>
          <p:nvPr/>
        </p:nvSpPr>
        <p:spPr>
          <a:xfrm rot="231333">
            <a:off x="9153528" y="3395664"/>
            <a:ext cx="2128837" cy="471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Art</a:t>
            </a:r>
            <a:endParaRPr lang="en-GB" dirty="0">
              <a:latin typeface="Comic Sans MS" pitchFamily="66" charset="0"/>
            </a:endParaRPr>
          </a:p>
        </p:txBody>
      </p:sp>
      <p:pic>
        <p:nvPicPr>
          <p:cNvPr id="3081" name="Picture 9"/>
          <p:cNvPicPr>
            <a:picLocks noChangeAspect="1" noChangeArrowheads="1"/>
          </p:cNvPicPr>
          <p:nvPr/>
        </p:nvPicPr>
        <p:blipFill>
          <a:blip r:embed="rId9" cstate="print"/>
          <a:srcRect/>
          <a:stretch>
            <a:fillRect/>
          </a:stretch>
        </p:blipFill>
        <p:spPr bwMode="auto">
          <a:xfrm rot="487831">
            <a:off x="9638285" y="5271777"/>
            <a:ext cx="1941653" cy="1456240"/>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0" cstate="print"/>
          <a:srcRect/>
          <a:stretch>
            <a:fillRect/>
          </a:stretch>
        </p:blipFill>
        <p:spPr bwMode="auto">
          <a:xfrm rot="21199630">
            <a:off x="7806093" y="5120225"/>
            <a:ext cx="1944689" cy="1458517"/>
          </a:xfrm>
          <a:prstGeom prst="rect">
            <a:avLst/>
          </a:prstGeom>
          <a:noFill/>
          <a:ln w="9525">
            <a:noFill/>
            <a:miter lim="800000"/>
            <a:headEnd/>
            <a:tailEnd/>
          </a:ln>
          <a:effectLst/>
        </p:spPr>
      </p:pic>
      <p:pic>
        <p:nvPicPr>
          <p:cNvPr id="4098" name="Picture 2"/>
          <p:cNvPicPr>
            <a:picLocks noChangeAspect="1" noChangeArrowheads="1"/>
          </p:cNvPicPr>
          <p:nvPr/>
        </p:nvPicPr>
        <p:blipFill>
          <a:blip r:embed="rId11" cstate="print"/>
          <a:srcRect/>
          <a:stretch>
            <a:fillRect/>
          </a:stretch>
        </p:blipFill>
        <p:spPr bwMode="auto">
          <a:xfrm rot="455679">
            <a:off x="9931021" y="4032915"/>
            <a:ext cx="1910685" cy="1433014"/>
          </a:xfrm>
          <a:prstGeom prst="rect">
            <a:avLst/>
          </a:prstGeom>
          <a:noFill/>
          <a:ln w="9525">
            <a:noFill/>
            <a:miter lim="800000"/>
            <a:headEnd/>
            <a:tailEnd/>
          </a:ln>
          <a:effectLst/>
        </p:spPr>
      </p:pic>
      <p:pic>
        <p:nvPicPr>
          <p:cNvPr id="22" name="Picture 8"/>
          <p:cNvPicPr>
            <a:picLocks noChangeAspect="1" noChangeArrowheads="1"/>
          </p:cNvPicPr>
          <p:nvPr/>
        </p:nvPicPr>
        <p:blipFill>
          <a:blip r:embed="rId12" cstate="print"/>
          <a:srcRect/>
          <a:stretch>
            <a:fillRect/>
          </a:stretch>
        </p:blipFill>
        <p:spPr bwMode="auto">
          <a:xfrm>
            <a:off x="8314756" y="3944203"/>
            <a:ext cx="1828800" cy="1371600"/>
          </a:xfrm>
          <a:prstGeom prst="rect">
            <a:avLst/>
          </a:prstGeom>
          <a:noFill/>
          <a:ln w="9525">
            <a:noFill/>
            <a:miter lim="800000"/>
            <a:headEnd/>
            <a:tailEnd/>
          </a:ln>
          <a:effectLst/>
        </p:spPr>
      </p:pic>
    </p:spTree>
    <p:extLst>
      <p:ext uri="{BB962C8B-B14F-4D97-AF65-F5344CB8AC3E}">
        <p14:creationId xmlns:p14="http://schemas.microsoft.com/office/powerpoint/2010/main" val="793112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1157</Words>
  <Application>Microsoft Office PowerPoint</Application>
  <PresentationFormat>Widescreen</PresentationFormat>
  <Paragraphs>130</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Comic Sans MS</vt:lpstr>
      <vt:lpstr>Office Theme</vt:lpstr>
      <vt:lpstr>Welcome to Year 2 </vt:lpstr>
      <vt:lpstr>The Year 2 Team</vt:lpstr>
      <vt:lpstr>Routines</vt:lpstr>
      <vt:lpstr>Communication</vt:lpstr>
      <vt:lpstr>PE</vt:lpstr>
      <vt:lpstr>Reading</vt:lpstr>
      <vt:lpstr>Spelling</vt:lpstr>
      <vt:lpstr>Maths</vt:lpstr>
      <vt:lpstr>Science and  Foundation Subjects</vt:lpstr>
      <vt:lpstr>PowerPoint Presentation</vt:lpstr>
      <vt:lpstr>PowerPoint Presentation</vt:lpstr>
      <vt:lpstr>PowerPoint Presentation</vt:lpstr>
      <vt:lpstr>PowerPoint Presentation</vt:lpstr>
      <vt:lpstr>PowerPoint Presentation</vt:lpstr>
      <vt:lpstr>PowerPoint Presentation</vt:lpstr>
      <vt:lpstr>Medicines</vt:lpstr>
      <vt:lpstr>Any Questions?</vt:lpstr>
      <vt:lpstr>PowerPoint Presentation</vt:lpstr>
      <vt:lpstr>Year 2 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Home</dc:creator>
  <cp:lastModifiedBy>Finn Willcock</cp:lastModifiedBy>
  <cp:revision>69</cp:revision>
  <cp:lastPrinted>2018-07-12T11:30:45Z</cp:lastPrinted>
  <dcterms:created xsi:type="dcterms:W3CDTF">2018-07-10T18:27:56Z</dcterms:created>
  <dcterms:modified xsi:type="dcterms:W3CDTF">2020-06-18T10:14:52Z</dcterms:modified>
</cp:coreProperties>
</file>