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6" r:id="rId3"/>
    <p:sldId id="277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2" autoAdjust="0"/>
    <p:restoredTop sz="95501" autoAdjust="0"/>
  </p:normalViewPr>
  <p:slideViewPr>
    <p:cSldViewPr snapToGrid="0">
      <p:cViewPr varScale="1">
        <p:scale>
          <a:sx n="86" d="100"/>
          <a:sy n="86" d="100"/>
        </p:scale>
        <p:origin x="2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009D8-1D8A-4239-8126-ED52294AB3B6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13F57-0E3D-4123-ACAB-0B90002EC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7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0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0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2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43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33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95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75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69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8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82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A957-A195-46B6-8B31-F001F8EBE6C2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3F765-156D-4A8C-B2E7-1DDEC88B3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31601"/>
              </p:ext>
            </p:extLst>
          </p:nvPr>
        </p:nvGraphicFramePr>
        <p:xfrm>
          <a:off x="215477" y="323385"/>
          <a:ext cx="11697480" cy="6355269"/>
        </p:xfrm>
        <a:graphic>
          <a:graphicData uri="http://schemas.openxmlformats.org/drawingml/2006/table">
            <a:tbl>
              <a:tblPr/>
              <a:tblGrid>
                <a:gridCol w="919194"/>
                <a:gridCol w="1796381"/>
                <a:gridCol w="1796381"/>
                <a:gridCol w="1796381"/>
                <a:gridCol w="1796381"/>
                <a:gridCol w="1796381"/>
                <a:gridCol w="1796381"/>
              </a:tblGrid>
              <a:tr h="1895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Autumn 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Autumn 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Spring 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Spring 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Summer 1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Summer 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28642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</a:t>
                      </a:r>
                      <a:r>
                        <a:rPr lang="en-GB" sz="10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1</a:t>
                      </a:r>
                      <a:endParaRPr lang="en-GB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Writing Genre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Grammar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Terminology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- Recount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Fiction</a:t>
                      </a:r>
                      <a:r>
                        <a:rPr lang="en-GB" sz="1000" i="0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– Defeat the Monster</a:t>
                      </a:r>
                      <a:endParaRPr lang="en-GB" sz="1000" i="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Separation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of words with   spaces. How words can     combine to make sentences. Introduction to capital     letters, full stops to         demarcate      sentences.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Letter, capital letters, word, sentence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- Instructions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Fiction - Finding Story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Joining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words and joining clauses using and.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- Non chronological report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Poetry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Introduction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to question marks and exclamation marks to demarcate sentences.  Capital letters for names and for the personal pronoun I.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Question mark, exclamation mark.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–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Fiction – Rags to Riches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Sequencing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sentences to form short narratives Regular  plural noun suffixes –s, -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es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 including their effect on the meaning of the noun.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–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Recount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Fiction –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Warning Tale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(The Lighthouse Keepers Lunch)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Suffixes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that can be added to verbs where no change is need in the spelling of the root word.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Singular, plural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–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Non chronological report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–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Friendship Story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(The Rainbow Fish)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How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the prefix un changes the meaning of verbs and adjectives.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02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u="sng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Poetry Styles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u="none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Acrostics, Shape Poems/ </a:t>
                      </a:r>
                      <a:r>
                        <a:rPr lang="en-GB" sz="1000" u="none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Calligrams</a:t>
                      </a:r>
                      <a:r>
                        <a:rPr lang="en-GB" sz="1000" u="none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,</a:t>
                      </a:r>
                      <a:r>
                        <a:rPr lang="en-GB" sz="1000" u="none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Riddles</a:t>
                      </a:r>
                      <a:endParaRPr lang="en-GB" sz="1000" u="none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99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2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Writing Genre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Grammar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Terminology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Recount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Journey</a:t>
                      </a:r>
                      <a:r>
                        <a:rPr lang="en-GB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Story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 Snail and the Whale)</a:t>
                      </a:r>
                      <a:endParaRPr lang="en-GB" sz="1000" i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Use of capital letters, full stops, question marks and exclamation marks to       demarcate sentences.       Subordination (using when, if, that, because) and             coordination (using or, and, but)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Question, exclamation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Instructions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Overcoming the Baddie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(Billy the Brave Knight)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Correct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choice and          consistent use of present tense and past tense throughout writing. Commas to separate items in a list. Formation of adjectives using suffixes such as –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ful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, - less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Adjective, verb, tense (past, present), comma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 chronological report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Cumulative Tale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 Papaya that</a:t>
                      </a:r>
                      <a:r>
                        <a:rPr lang="en-GB" sz="1000" i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Spoke)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Expanded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noun phrases for description. Formation of nouns using suffixes such as –ness, -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 and by compounding (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e.g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 whiteboard, superman) Use of the suffixes –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er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, -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est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 in adjectives and – </a:t>
                      </a:r>
                      <a:r>
                        <a:rPr lang="en-GB" sz="1000" kern="140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ly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 to turn adjectives into adverbs.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Noun, noun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phrase, statement, adverb, compound, suffix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Letters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Wishing Tale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 Magic Paintbrush)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How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the grammatical patterns in a sentence indicate it’s function as a statement,  question, exclamation or   command.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Command,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 chronological report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(Wolves)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Warning Tale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 Last Wolf)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Apostrophes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to mark where letters are missing in spelling and to mark singular          possession in nouns.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Apostrophe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Letters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</a:t>
                      </a:r>
                      <a:r>
                        <a:rPr lang="en-GB" sz="1000" i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Day the Crayons Quit)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– Comic</a:t>
                      </a:r>
                      <a:r>
                        <a:rPr lang="en-GB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Strips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(Traction Man)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Use </a:t>
                      </a: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of the progressive form of verbs in the present and past tense to mark actions in progress (for example, she is drumming)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2476500" y="2663825"/>
            <a:ext cx="9798050" cy="52276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31502" y="15087"/>
            <a:ext cx="9590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990033"/>
                </a:solidFill>
                <a:latin typeface="Comic Sans MS" panose="030F0702030302020204" pitchFamily="66" charset="0"/>
              </a:rPr>
              <a:t>English: Long Term Plan</a:t>
            </a:r>
            <a:endParaRPr lang="en-GB" sz="1600" dirty="0">
              <a:solidFill>
                <a:srgbClr val="990033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5" y="81994"/>
            <a:ext cx="880902" cy="98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3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93460"/>
              </p:ext>
            </p:extLst>
          </p:nvPr>
        </p:nvGraphicFramePr>
        <p:xfrm>
          <a:off x="237780" y="89211"/>
          <a:ext cx="11736120" cy="6668120"/>
        </p:xfrm>
        <a:graphic>
          <a:graphicData uri="http://schemas.openxmlformats.org/drawingml/2006/table">
            <a:tbl>
              <a:tblPr/>
              <a:tblGrid>
                <a:gridCol w="919194"/>
                <a:gridCol w="1802821"/>
                <a:gridCol w="1802821"/>
                <a:gridCol w="1802821"/>
                <a:gridCol w="1802821"/>
                <a:gridCol w="1802821"/>
                <a:gridCol w="1802821"/>
              </a:tblGrid>
              <a:tr h="48076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u="sng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Poetry Styles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u="none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Diamantes, Haikus, Free Verse</a:t>
                      </a:r>
                      <a:endParaRPr lang="en-GB" sz="1000" u="non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065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</a:t>
                      </a:r>
                      <a:r>
                        <a:rPr lang="en-GB" sz="10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3</a:t>
                      </a:r>
                      <a:endParaRPr lang="en-GB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Writing Genre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Grammar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Terminology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Instructions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Overcoming</a:t>
                      </a:r>
                      <a:r>
                        <a:rPr lang="en-GB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the Baddie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(Jack and the Beanstalk)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Formation of nouns using a range of prefixes for example super-, anti-, auto Introduction to inverted commas to punctuate direct speech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Prefix, direct speech, inverted commas (or ‘speech marks’)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Explanation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Warning Tale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 Canal)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Use of the forms a or an according to whether the next word begins with a vowel or a consonant. Word families based on common words showing how words are related (for example solve, solution, solver, dissolve, insoluble)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Word family, clause, subordinate clause,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Non-chronological</a:t>
                      </a:r>
                      <a:r>
                        <a:rPr lang="en-GB" sz="10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Report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Adventure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GB" sz="1000" i="1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Kasim</a:t>
                      </a: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and the</a:t>
                      </a:r>
                      <a:r>
                        <a:rPr lang="en-GB" sz="1000" i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 Greedy Dragon)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Introduction to paragraphs as a way to group related material. Use of the present perfect form of verbs instead of the simple past [for example, He has gone out to play contrasted with He went out to play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– Journey Story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 Magic Bed)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Expressing time, place and cause using conjunctions (for example when, before, after, while, so because), adverbs (then, next, soon, therefore) or prepositions (before, so, during, after, in because of)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Preposition,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Newspaper Recount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Portal Story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 Door)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Introduction to inverted commas to punctuate direct speech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Persuasive Writing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Dilemma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(The Great Kapok Tree)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Headings and subheadings to aid presentation.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63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u="sng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Poetry Styles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u="none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Clerihews, Limericks, Free</a:t>
                      </a:r>
                      <a:r>
                        <a:rPr lang="en-GB" sz="1000" u="none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Verse</a:t>
                      </a:r>
                      <a:endParaRPr lang="en-GB" sz="1000" u="non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2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b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Year 4</a:t>
                      </a:r>
                      <a:endParaRPr lang="en-GB" sz="10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Writing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Genre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anose="030F0702030302020204" pitchFamily="66" charset="0"/>
                        </a:rPr>
                        <a:t>Grammar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Terminology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- 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– Warning 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The </a:t>
                      </a: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grammatical difference between plural and possessive –s Noun phrases expanded by the addition of modifying adjectives, nouns and preposition phrases (e.g. the teacher expanded to: the strict maths teacher with curly hair) Apostrophes to mark plural possession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Pronoun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, possessive pronoun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Information 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Persuasive letters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Standard English forms for verb inflections instead of local spoken forms [for example, we were instead of we was, or I did instead of I done] Use of paragraphs to organise ideas around a theme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Determiner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Instructions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– Play scripts 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Use of inverted commas and other punctuation to indicate direct speech [for example, a comma after the reporting clause; end punctuation within inverted commas: The conductor shouted, “sit</a:t>
                      </a:r>
                      <a:r>
                        <a:rPr lang="en-GB" sz="1000" baseline="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 down!”]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Discussion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Defeat the Villain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i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(A Sorceress Comes to Camelot)</a:t>
                      </a:r>
                      <a:endParaRPr lang="en-GB" sz="1000" i="1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Fronted adverbials [for example, Later that day, I heard the bad news.] Appropriate choice of pronoun or noun within and across sentences to aid cohesion and avoid repetition.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Adverbial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Newspapers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– Sci-Fi</a:t>
                      </a: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Use of commas after fronted adverbials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Non-fiction  -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Persuasive letters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Fiction </a:t>
                      </a:r>
                      <a:r>
                        <a:rPr lang="en-GB" sz="10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- 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2476500" y="2663825"/>
            <a:ext cx="9798050" cy="52276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1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895122"/>
              </p:ext>
            </p:extLst>
          </p:nvPr>
        </p:nvGraphicFramePr>
        <p:xfrm>
          <a:off x="215477" y="100360"/>
          <a:ext cx="11736120" cy="499800"/>
        </p:xfrm>
        <a:graphic>
          <a:graphicData uri="http://schemas.openxmlformats.org/drawingml/2006/table">
            <a:tbl>
              <a:tblPr/>
              <a:tblGrid>
                <a:gridCol w="919194"/>
                <a:gridCol w="10816926"/>
              </a:tblGrid>
              <a:tr h="47950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u="sng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Poetry Styles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u="none" kern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Kenning,</a:t>
                      </a:r>
                      <a:r>
                        <a:rPr lang="en-GB" sz="1000" u="none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000" u="none" kern="14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Tetractys</a:t>
                      </a:r>
                      <a:r>
                        <a:rPr lang="en-GB" sz="1000" u="none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or </a:t>
                      </a:r>
                      <a:r>
                        <a:rPr lang="en-GB" sz="1000" u="none" kern="140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Renga</a:t>
                      </a:r>
                      <a:r>
                        <a:rPr lang="en-GB" sz="1000" u="none" kern="1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 Free Verse</a:t>
                      </a:r>
                      <a:endParaRPr lang="en-GB" sz="1000" u="non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0444" marR="30444" marT="30444" marB="304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2476500" y="2663825"/>
            <a:ext cx="9798050" cy="52276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24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1019</Words>
  <Application>Microsoft Office PowerPoint</Application>
  <PresentationFormat>Widescreen</PresentationFormat>
  <Paragraphs>145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TEACH03</dc:creator>
  <cp:lastModifiedBy>Home</cp:lastModifiedBy>
  <cp:revision>130</cp:revision>
  <cp:lastPrinted>2019-07-04T11:45:40Z</cp:lastPrinted>
  <dcterms:created xsi:type="dcterms:W3CDTF">2019-07-01T18:17:22Z</dcterms:created>
  <dcterms:modified xsi:type="dcterms:W3CDTF">2019-08-28T18:04:21Z</dcterms:modified>
</cp:coreProperties>
</file>