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71" r:id="rId3"/>
    <p:sldId id="259" r:id="rId4"/>
    <p:sldId id="261" r:id="rId5"/>
    <p:sldId id="263" r:id="rId6"/>
    <p:sldId id="267" r:id="rId7"/>
    <p:sldId id="266" r:id="rId8"/>
    <p:sldId id="270" r:id="rId9"/>
    <p:sldId id="287" r:id="rId10"/>
    <p:sldId id="272" r:id="rId11"/>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5621" cy="501656"/>
          </a:xfrm>
          <a:prstGeom prst="rect">
            <a:avLst/>
          </a:prstGeom>
        </p:spPr>
        <p:txBody>
          <a:bodyPr vert="horz" lIns="92453" tIns="46226" rIns="92453" bIns="46226" rtlCol="0"/>
          <a:lstStyle>
            <a:lvl1pPr algn="l">
              <a:defRPr sz="1200"/>
            </a:lvl1pPr>
          </a:lstStyle>
          <a:p>
            <a:endParaRPr lang="en-GB"/>
          </a:p>
        </p:txBody>
      </p:sp>
      <p:sp>
        <p:nvSpPr>
          <p:cNvPr id="3" name="Date Placeholder 2"/>
          <p:cNvSpPr>
            <a:spLocks noGrp="1"/>
          </p:cNvSpPr>
          <p:nvPr>
            <p:ph type="dt" sz="quarter" idx="1"/>
          </p:nvPr>
        </p:nvSpPr>
        <p:spPr>
          <a:xfrm>
            <a:off x="3900934" y="1"/>
            <a:ext cx="2985621" cy="501656"/>
          </a:xfrm>
          <a:prstGeom prst="rect">
            <a:avLst/>
          </a:prstGeom>
        </p:spPr>
        <p:txBody>
          <a:bodyPr vert="horz" lIns="92453" tIns="46226" rIns="92453" bIns="46226" rtlCol="0"/>
          <a:lstStyle>
            <a:lvl1pPr algn="r">
              <a:defRPr sz="1200"/>
            </a:lvl1pPr>
          </a:lstStyle>
          <a:p>
            <a:fld id="{6896E37C-BD1D-41FC-8C1B-CCC66D1512E0}" type="datetimeFigureOut">
              <a:rPr lang="en-GB" smtClean="0"/>
              <a:t>02/07/2023</a:t>
            </a:fld>
            <a:endParaRPr lang="en-GB"/>
          </a:p>
        </p:txBody>
      </p:sp>
      <p:sp>
        <p:nvSpPr>
          <p:cNvPr id="4" name="Footer Placeholder 3"/>
          <p:cNvSpPr>
            <a:spLocks noGrp="1"/>
          </p:cNvSpPr>
          <p:nvPr>
            <p:ph type="ftr" sz="quarter" idx="2"/>
          </p:nvPr>
        </p:nvSpPr>
        <p:spPr>
          <a:xfrm>
            <a:off x="0" y="9520232"/>
            <a:ext cx="2985621" cy="501656"/>
          </a:xfrm>
          <a:prstGeom prst="rect">
            <a:avLst/>
          </a:prstGeom>
        </p:spPr>
        <p:txBody>
          <a:bodyPr vert="horz" lIns="92453" tIns="46226" rIns="92453" bIns="46226" rtlCol="0" anchor="b"/>
          <a:lstStyle>
            <a:lvl1pPr algn="l">
              <a:defRPr sz="1200"/>
            </a:lvl1pPr>
          </a:lstStyle>
          <a:p>
            <a:endParaRPr lang="en-GB"/>
          </a:p>
        </p:txBody>
      </p:sp>
      <p:sp>
        <p:nvSpPr>
          <p:cNvPr id="5" name="Slide Number Placeholder 4"/>
          <p:cNvSpPr>
            <a:spLocks noGrp="1"/>
          </p:cNvSpPr>
          <p:nvPr>
            <p:ph type="sldNum" sz="quarter" idx="3"/>
          </p:nvPr>
        </p:nvSpPr>
        <p:spPr>
          <a:xfrm>
            <a:off x="3900934" y="9520232"/>
            <a:ext cx="2985621" cy="501656"/>
          </a:xfrm>
          <a:prstGeom prst="rect">
            <a:avLst/>
          </a:prstGeom>
        </p:spPr>
        <p:txBody>
          <a:bodyPr vert="horz" lIns="92453" tIns="46226" rIns="92453" bIns="46226" rtlCol="0" anchor="b"/>
          <a:lstStyle>
            <a:lvl1pPr algn="r">
              <a:defRPr sz="1200"/>
            </a:lvl1pPr>
          </a:lstStyle>
          <a:p>
            <a:fld id="{7056AA9D-0197-46DC-B7E7-44962FD88C5F}" type="slidenum">
              <a:rPr lang="en-GB" smtClean="0"/>
              <a:t>‹#›</a:t>
            </a:fld>
            <a:endParaRPr lang="en-GB"/>
          </a:p>
        </p:txBody>
      </p:sp>
    </p:spTree>
    <p:extLst>
      <p:ext uri="{BB962C8B-B14F-4D97-AF65-F5344CB8AC3E}">
        <p14:creationId xmlns:p14="http://schemas.microsoft.com/office/powerpoint/2010/main" val="3767002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4870" cy="502835"/>
          </a:xfrm>
          <a:prstGeom prst="rect">
            <a:avLst/>
          </a:prstGeom>
        </p:spPr>
        <p:txBody>
          <a:bodyPr vert="horz" lIns="92453" tIns="46226" rIns="92453" bIns="46226" rtlCol="0"/>
          <a:lstStyle>
            <a:lvl1pPr algn="l">
              <a:defRPr sz="1200"/>
            </a:lvl1pPr>
          </a:lstStyle>
          <a:p>
            <a:endParaRPr lang="en-GB"/>
          </a:p>
        </p:txBody>
      </p:sp>
      <p:sp>
        <p:nvSpPr>
          <p:cNvPr id="3" name="Date Placeholder 2"/>
          <p:cNvSpPr>
            <a:spLocks noGrp="1"/>
          </p:cNvSpPr>
          <p:nvPr>
            <p:ph type="dt" idx="1"/>
          </p:nvPr>
        </p:nvSpPr>
        <p:spPr>
          <a:xfrm>
            <a:off x="3901699" y="0"/>
            <a:ext cx="2984870" cy="502835"/>
          </a:xfrm>
          <a:prstGeom prst="rect">
            <a:avLst/>
          </a:prstGeom>
        </p:spPr>
        <p:txBody>
          <a:bodyPr vert="horz" lIns="92453" tIns="46226" rIns="92453" bIns="46226" rtlCol="0"/>
          <a:lstStyle>
            <a:lvl1pPr algn="r">
              <a:defRPr sz="1200"/>
            </a:lvl1pPr>
          </a:lstStyle>
          <a:p>
            <a:fld id="{B688129D-4F36-4FF0-9DEF-67F8B9BA239A}" type="datetimeFigureOut">
              <a:rPr lang="en-GB" smtClean="0"/>
              <a:t>02/07/2023</a:t>
            </a:fld>
            <a:endParaRPr lang="en-GB"/>
          </a:p>
        </p:txBody>
      </p:sp>
      <p:sp>
        <p:nvSpPr>
          <p:cNvPr id="4" name="Slide Image Placeholder 3"/>
          <p:cNvSpPr>
            <a:spLocks noGrp="1" noRot="1" noChangeAspect="1"/>
          </p:cNvSpPr>
          <p:nvPr>
            <p:ph type="sldImg" idx="2"/>
          </p:nvPr>
        </p:nvSpPr>
        <p:spPr>
          <a:xfrm>
            <a:off x="438150" y="1254125"/>
            <a:ext cx="6011863" cy="3381375"/>
          </a:xfrm>
          <a:prstGeom prst="rect">
            <a:avLst/>
          </a:prstGeom>
          <a:noFill/>
          <a:ln w="12700">
            <a:solidFill>
              <a:prstClr val="black"/>
            </a:solidFill>
          </a:ln>
        </p:spPr>
        <p:txBody>
          <a:bodyPr vert="horz" lIns="92453" tIns="46226" rIns="92453" bIns="46226" rtlCol="0" anchor="ctr"/>
          <a:lstStyle/>
          <a:p>
            <a:endParaRPr lang="en-GB"/>
          </a:p>
        </p:txBody>
      </p:sp>
      <p:sp>
        <p:nvSpPr>
          <p:cNvPr id="5" name="Notes Placeholder 4"/>
          <p:cNvSpPr>
            <a:spLocks noGrp="1"/>
          </p:cNvSpPr>
          <p:nvPr>
            <p:ph type="body" sz="quarter" idx="3"/>
          </p:nvPr>
        </p:nvSpPr>
        <p:spPr>
          <a:xfrm>
            <a:off x="688817" y="4823034"/>
            <a:ext cx="5510530" cy="3946119"/>
          </a:xfrm>
          <a:prstGeom prst="rect">
            <a:avLst/>
          </a:prstGeom>
        </p:spPr>
        <p:txBody>
          <a:bodyPr vert="horz" lIns="92453" tIns="46226" rIns="92453" bIns="462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519057"/>
            <a:ext cx="2984870" cy="502834"/>
          </a:xfrm>
          <a:prstGeom prst="rect">
            <a:avLst/>
          </a:prstGeom>
        </p:spPr>
        <p:txBody>
          <a:bodyPr vert="horz" lIns="92453" tIns="46226" rIns="92453" bIns="46226" rtlCol="0" anchor="b"/>
          <a:lstStyle>
            <a:lvl1pPr algn="l">
              <a:defRPr sz="1200"/>
            </a:lvl1pPr>
          </a:lstStyle>
          <a:p>
            <a:endParaRPr lang="en-GB"/>
          </a:p>
        </p:txBody>
      </p:sp>
      <p:sp>
        <p:nvSpPr>
          <p:cNvPr id="7" name="Slide Number Placeholder 6"/>
          <p:cNvSpPr>
            <a:spLocks noGrp="1"/>
          </p:cNvSpPr>
          <p:nvPr>
            <p:ph type="sldNum" sz="quarter" idx="5"/>
          </p:nvPr>
        </p:nvSpPr>
        <p:spPr>
          <a:xfrm>
            <a:off x="3901699" y="9519057"/>
            <a:ext cx="2984870" cy="502834"/>
          </a:xfrm>
          <a:prstGeom prst="rect">
            <a:avLst/>
          </a:prstGeom>
        </p:spPr>
        <p:txBody>
          <a:bodyPr vert="horz" lIns="92453" tIns="46226" rIns="92453" bIns="46226" rtlCol="0" anchor="b"/>
          <a:lstStyle>
            <a:lvl1pPr algn="r">
              <a:defRPr sz="1200"/>
            </a:lvl1pPr>
          </a:lstStyle>
          <a:p>
            <a:fld id="{C146E571-D2A3-47FB-A813-23D4827115D1}" type="slidenum">
              <a:rPr lang="en-GB" smtClean="0"/>
              <a:t>‹#›</a:t>
            </a:fld>
            <a:endParaRPr lang="en-GB"/>
          </a:p>
        </p:txBody>
      </p:sp>
    </p:spTree>
    <p:extLst>
      <p:ext uri="{BB962C8B-B14F-4D97-AF65-F5344CB8AC3E}">
        <p14:creationId xmlns:p14="http://schemas.microsoft.com/office/powerpoint/2010/main" val="276625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You will have had a chance to see the classrooms </a:t>
            </a:r>
          </a:p>
        </p:txBody>
      </p:sp>
      <p:sp>
        <p:nvSpPr>
          <p:cNvPr id="4" name="Slide Number Placeholder 3"/>
          <p:cNvSpPr>
            <a:spLocks noGrp="1"/>
          </p:cNvSpPr>
          <p:nvPr>
            <p:ph type="sldNum" sz="quarter" idx="10"/>
          </p:nvPr>
        </p:nvSpPr>
        <p:spPr/>
        <p:txBody>
          <a:bodyPr/>
          <a:lstStyle/>
          <a:p>
            <a:fld id="{C146E571-D2A3-47FB-A813-23D4827115D1}" type="slidenum">
              <a:rPr lang="en-GB" smtClean="0"/>
              <a:t>1</a:t>
            </a:fld>
            <a:endParaRPr lang="en-GB"/>
          </a:p>
        </p:txBody>
      </p:sp>
    </p:spTree>
    <p:extLst>
      <p:ext uri="{BB962C8B-B14F-4D97-AF65-F5344CB8AC3E}">
        <p14:creationId xmlns:p14="http://schemas.microsoft.com/office/powerpoint/2010/main" val="51863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3</a:t>
            </a:fld>
            <a:endParaRPr lang="en-GB"/>
          </a:p>
        </p:txBody>
      </p:sp>
    </p:spTree>
    <p:extLst>
      <p:ext uri="{BB962C8B-B14F-4D97-AF65-F5344CB8AC3E}">
        <p14:creationId xmlns:p14="http://schemas.microsoft.com/office/powerpoint/2010/main" val="253577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4</a:t>
            </a:fld>
            <a:endParaRPr lang="en-GB"/>
          </a:p>
        </p:txBody>
      </p:sp>
    </p:spTree>
    <p:extLst>
      <p:ext uri="{BB962C8B-B14F-4D97-AF65-F5344CB8AC3E}">
        <p14:creationId xmlns:p14="http://schemas.microsoft.com/office/powerpoint/2010/main" val="1567024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5</a:t>
            </a:fld>
            <a:endParaRPr lang="en-GB"/>
          </a:p>
        </p:txBody>
      </p:sp>
    </p:spTree>
    <p:extLst>
      <p:ext uri="{BB962C8B-B14F-4D97-AF65-F5344CB8AC3E}">
        <p14:creationId xmlns:p14="http://schemas.microsoft.com/office/powerpoint/2010/main" val="88943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6</a:t>
            </a:fld>
            <a:endParaRPr lang="en-GB"/>
          </a:p>
        </p:txBody>
      </p:sp>
    </p:spTree>
    <p:extLst>
      <p:ext uri="{BB962C8B-B14F-4D97-AF65-F5344CB8AC3E}">
        <p14:creationId xmlns:p14="http://schemas.microsoft.com/office/powerpoint/2010/main" val="217787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C146E571-D2A3-47FB-A813-23D4827115D1}" type="slidenum">
              <a:rPr lang="en-GB" smtClean="0"/>
              <a:t>7</a:t>
            </a:fld>
            <a:endParaRPr lang="en-GB"/>
          </a:p>
        </p:txBody>
      </p:sp>
    </p:spTree>
    <p:extLst>
      <p:ext uri="{BB962C8B-B14F-4D97-AF65-F5344CB8AC3E}">
        <p14:creationId xmlns:p14="http://schemas.microsoft.com/office/powerpoint/2010/main" val="221230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Assessments are done on entry by teaching staff to level the </a:t>
            </a:r>
            <a:r>
              <a:rPr lang="en-GB" dirty="0" err="1"/>
              <a:t>childrens</a:t>
            </a:r>
            <a:r>
              <a:rPr lang="en-GB" dirty="0"/>
              <a:t> </a:t>
            </a:r>
            <a:r>
              <a:rPr lang="en-GB" dirty="0" err="1"/>
              <a:t>invlovment</a:t>
            </a:r>
            <a:r>
              <a:rPr lang="en-GB" dirty="0"/>
              <a:t> and wellbeing. This is called the </a:t>
            </a:r>
            <a:r>
              <a:rPr lang="en-GB" dirty="0" err="1"/>
              <a:t>leuvan</a:t>
            </a:r>
            <a:r>
              <a:rPr lang="en-GB" dirty="0"/>
              <a:t> scale and helps us to identify any child that may not be presenting as well as we would like. Time is then given in small meetings with staff to ascertain the different ways forward that we can explore to approach this in a way that will build a child’s confidence and self esteem. </a:t>
            </a:r>
          </a:p>
        </p:txBody>
      </p:sp>
      <p:sp>
        <p:nvSpPr>
          <p:cNvPr id="4" name="Slide Number Placeholder 3"/>
          <p:cNvSpPr>
            <a:spLocks noGrp="1"/>
          </p:cNvSpPr>
          <p:nvPr>
            <p:ph type="sldNum" sz="quarter" idx="10"/>
          </p:nvPr>
        </p:nvSpPr>
        <p:spPr/>
        <p:txBody>
          <a:bodyPr/>
          <a:lstStyle/>
          <a:p>
            <a:fld id="{C146E571-D2A3-47FB-A813-23D4827115D1}" type="slidenum">
              <a:rPr lang="en-GB" smtClean="0"/>
              <a:t>8</a:t>
            </a:fld>
            <a:endParaRPr lang="en-GB"/>
          </a:p>
        </p:txBody>
      </p:sp>
    </p:spTree>
    <p:extLst>
      <p:ext uri="{BB962C8B-B14F-4D97-AF65-F5344CB8AC3E}">
        <p14:creationId xmlns:p14="http://schemas.microsoft.com/office/powerpoint/2010/main" val="120308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88817" y="4797579"/>
            <a:ext cx="5510530" cy="3925293"/>
          </a:xfrm>
          <a:prstGeom prst="rect">
            <a:avLst/>
          </a:prstGeom>
          <a:noFill/>
          <a:ln>
            <a:noFill/>
          </a:ln>
        </p:spPr>
        <p:txBody>
          <a:bodyPr spcFirstLastPara="1" wrap="square" lIns="92440" tIns="46207" rIns="92440" bIns="46207" anchor="t" anchorCtr="0">
            <a:noAutofit/>
          </a:bodyPr>
          <a:lstStyle/>
          <a:p>
            <a:pPr>
              <a:buSzPts val="1400"/>
            </a:pPr>
            <a:endParaRPr dirty="0"/>
          </a:p>
        </p:txBody>
      </p:sp>
      <p:sp>
        <p:nvSpPr>
          <p:cNvPr id="230" name="Google Shape;230;p13:notes"/>
          <p:cNvSpPr>
            <a:spLocks noGrp="1" noRot="1" noChangeAspect="1"/>
          </p:cNvSpPr>
          <p:nvPr>
            <p:ph type="sldImg" idx="2"/>
          </p:nvPr>
        </p:nvSpPr>
        <p:spPr>
          <a:xfrm>
            <a:off x="452438" y="1246188"/>
            <a:ext cx="5983287" cy="336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026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02/07/2023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406836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02/07/2023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19494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02/07/2023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64943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02/07/2023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914521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12B2DE-C4F6-4A38-BBCB-A25E51477141}" type="datetimeFigureOut">
              <a:rPr lang="en-GB" smtClean="0"/>
              <a:t>02/07/2023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350467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812B2DE-C4F6-4A38-BBCB-A25E51477141}" type="datetimeFigureOut">
              <a:rPr lang="en-GB" smtClean="0"/>
              <a:t>02/07/2023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67990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812B2DE-C4F6-4A38-BBCB-A25E51477141}" type="datetimeFigureOut">
              <a:rPr lang="en-GB" smtClean="0"/>
              <a:t>02/07/2023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406750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812B2DE-C4F6-4A38-BBCB-A25E51477141}" type="datetimeFigureOut">
              <a:rPr lang="en-GB" smtClean="0"/>
              <a:t>02/07/2023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361254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2B2DE-C4F6-4A38-BBCB-A25E51477141}" type="datetimeFigureOut">
              <a:rPr lang="en-GB" smtClean="0"/>
              <a:t>02/07/2023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9267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2B2DE-C4F6-4A38-BBCB-A25E51477141}" type="datetimeFigureOut">
              <a:rPr lang="en-GB" smtClean="0"/>
              <a:t>02/07/2023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56587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2B2DE-C4F6-4A38-BBCB-A25E51477141}" type="datetimeFigureOut">
              <a:rPr lang="en-GB" smtClean="0"/>
              <a:t>02/07/2023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79412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2B2DE-C4F6-4A38-BBCB-A25E51477141}" type="datetimeFigureOut">
              <a:rPr lang="en-GB" smtClean="0"/>
              <a:t>02/07/2023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D59B2-DF1C-40DE-9F53-5124D0BF6442}" type="slidenum">
              <a:rPr lang="en-GB" smtClean="0"/>
              <a:t>‹#›</a:t>
            </a:fld>
            <a:endParaRPr lang="en-GB"/>
          </a:p>
        </p:txBody>
      </p:sp>
    </p:spTree>
    <p:extLst>
      <p:ext uri="{BB962C8B-B14F-4D97-AF65-F5344CB8AC3E}">
        <p14:creationId xmlns:p14="http://schemas.microsoft.com/office/powerpoint/2010/main" val="559989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jpeg"/><Relationship Id="rId3" Type="http://schemas.microsoft.com/office/2007/relationships/media" Target="../media/media3.m4a"/><Relationship Id="rId7" Type="http://schemas.openxmlformats.org/officeDocument/2006/relationships/image" Target="../media/image6.jpeg"/><Relationship Id="rId12" Type="http://schemas.openxmlformats.org/officeDocument/2006/relationships/image" Target="../media/image1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11" Type="http://schemas.openxmlformats.org/officeDocument/2006/relationships/image" Target="../media/image9.jpeg"/><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3.m4a"/><Relationship Id="rId9" Type="http://schemas.openxmlformats.org/officeDocument/2006/relationships/image" Target="../media/image8.jpeg"/><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2.png"/><Relationship Id="rId10" Type="http://schemas.openxmlformats.org/officeDocument/2006/relationships/image" Target="../media/image17.jpeg"/><Relationship Id="rId4" Type="http://schemas.openxmlformats.org/officeDocument/2006/relationships/notesSlide" Target="../notesSlides/notesSlide3.xml"/><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7636" y="701675"/>
            <a:ext cx="6198920" cy="923330"/>
          </a:xfrm>
          <a:prstGeom prst="rect">
            <a:avLst/>
          </a:prstGeom>
          <a:noFill/>
        </p:spPr>
        <p:txBody>
          <a:bodyPr wrap="square" rtlCol="0">
            <a:spAutoFit/>
          </a:bodyPr>
          <a:lstStyle/>
          <a:p>
            <a:r>
              <a:rPr lang="en-GB" dirty="0">
                <a:latin typeface="Comic Sans MS" panose="030F0702030302020204" pitchFamily="66" charset="0"/>
              </a:rPr>
              <a:t>“It’s amazing because you can do two add twos and we call them plus as well or </a:t>
            </a:r>
            <a:r>
              <a:rPr lang="en-GB" dirty="0" err="1">
                <a:latin typeface="Comic Sans MS" panose="030F0702030302020204" pitchFamily="66" charset="0"/>
              </a:rPr>
              <a:t>altogethers</a:t>
            </a:r>
            <a:r>
              <a:rPr lang="en-GB" dirty="0">
                <a:latin typeface="Comic Sans MS" panose="030F0702030302020204" pitchFamily="66" charset="0"/>
              </a:rPr>
              <a:t>! Ha !  . We get  to use lots of things and we are always busy</a:t>
            </a:r>
            <a:r>
              <a:rPr lang="en-GB" dirty="0"/>
              <a:t>. “</a:t>
            </a:r>
          </a:p>
        </p:txBody>
      </p:sp>
      <p:sp>
        <p:nvSpPr>
          <p:cNvPr id="4" name="TextBox 3"/>
          <p:cNvSpPr txBox="1"/>
          <p:nvPr/>
        </p:nvSpPr>
        <p:spPr>
          <a:xfrm>
            <a:off x="558140" y="2125683"/>
            <a:ext cx="4987637" cy="1015663"/>
          </a:xfrm>
          <a:prstGeom prst="rect">
            <a:avLst/>
          </a:prstGeom>
          <a:noFill/>
        </p:spPr>
        <p:txBody>
          <a:bodyPr wrap="square" rtlCol="0">
            <a:spAutoFit/>
          </a:bodyPr>
          <a:lstStyle/>
          <a:p>
            <a:pPr algn="ctr"/>
            <a:r>
              <a:rPr lang="en-GB" sz="2000" dirty="0">
                <a:latin typeface="Comic Sans MS" panose="030F0702030302020204" pitchFamily="66" charset="0"/>
              </a:rPr>
              <a:t>“Reception makes me happy because it’s fun!” </a:t>
            </a:r>
          </a:p>
          <a:p>
            <a:pPr algn="ctr"/>
            <a:endParaRPr lang="en-GB" sz="2000" dirty="0">
              <a:latin typeface="Comic Sans MS" panose="030F0702030302020204" pitchFamily="66" charset="0"/>
            </a:endParaRPr>
          </a:p>
        </p:txBody>
      </p:sp>
      <p:sp>
        <p:nvSpPr>
          <p:cNvPr id="5" name="TextBox 4"/>
          <p:cNvSpPr txBox="1"/>
          <p:nvPr/>
        </p:nvSpPr>
        <p:spPr>
          <a:xfrm>
            <a:off x="5868537" y="2920621"/>
            <a:ext cx="5172502" cy="707886"/>
          </a:xfrm>
          <a:prstGeom prst="rect">
            <a:avLst/>
          </a:prstGeom>
          <a:noFill/>
        </p:spPr>
        <p:txBody>
          <a:bodyPr wrap="square" rtlCol="0">
            <a:spAutoFit/>
          </a:bodyPr>
          <a:lstStyle/>
          <a:p>
            <a:r>
              <a:rPr lang="en-GB" sz="2000" dirty="0">
                <a:latin typeface="Comic Sans MS" panose="030F0702030302020204" pitchFamily="66" charset="0"/>
              </a:rPr>
              <a:t>“You learn lots of things by doing stuff and you can learn from the teacher too! “</a:t>
            </a:r>
          </a:p>
        </p:txBody>
      </p:sp>
      <p:sp>
        <p:nvSpPr>
          <p:cNvPr id="6" name="TextBox 5"/>
          <p:cNvSpPr txBox="1"/>
          <p:nvPr/>
        </p:nvSpPr>
        <p:spPr>
          <a:xfrm>
            <a:off x="1255594" y="4189863"/>
            <a:ext cx="4612943" cy="1015663"/>
          </a:xfrm>
          <a:prstGeom prst="rect">
            <a:avLst/>
          </a:prstGeom>
          <a:noFill/>
        </p:spPr>
        <p:txBody>
          <a:bodyPr wrap="square" rtlCol="0">
            <a:spAutoFit/>
          </a:bodyPr>
          <a:lstStyle/>
          <a:p>
            <a:r>
              <a:rPr lang="en-GB" sz="2000" dirty="0">
                <a:latin typeface="Comic Sans MS" panose="030F0702030302020204" pitchFamily="66" charset="0"/>
              </a:rPr>
              <a:t>“Reception makes me happy because the teachers are funny they always  make me laugh”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3102" y="4579361"/>
            <a:ext cx="1815873" cy="2158730"/>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439632"/>
      </p:ext>
    </p:extLst>
  </p:cSld>
  <p:clrMapOvr>
    <a:masterClrMapping/>
  </p:clrMapOvr>
  <mc:AlternateContent xmlns:mc="http://schemas.openxmlformats.org/markup-compatibility/2006" xmlns:p14="http://schemas.microsoft.com/office/powerpoint/2010/main">
    <mc:Choice Requires="p14">
      <p:transition spd="slow" p14:dur="2000" advTm="27594"/>
    </mc:Choice>
    <mc:Fallback xmlns="">
      <p:transition spd="slow" advTm="2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FD3A5-B514-83DA-0B23-9A771008FF98}"/>
              </a:ext>
            </a:extLst>
          </p:cNvPr>
          <p:cNvSpPr txBox="1"/>
          <p:nvPr/>
        </p:nvSpPr>
        <p:spPr>
          <a:xfrm>
            <a:off x="3411020" y="2352782"/>
            <a:ext cx="5599416"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 parent's workshop evening will be Part 2 of this meeting and will be held on Monday 11</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September .</a:t>
            </a:r>
          </a:p>
        </p:txBody>
      </p:sp>
      <p:pic>
        <p:nvPicPr>
          <p:cNvPr id="4" name="Picture 3">
            <a:extLst>
              <a:ext uri="{FF2B5EF4-FFF2-40B4-BE49-F238E27FC236}">
                <a16:creationId xmlns:a16="http://schemas.microsoft.com/office/drawing/2014/main" id="{DE02CD36-86CC-F5FE-D914-EEED14AD475B}"/>
              </a:ext>
            </a:extLst>
          </p:cNvPr>
          <p:cNvPicPr>
            <a:picLocks noChangeAspect="1"/>
          </p:cNvPicPr>
          <p:nvPr/>
        </p:nvPicPr>
        <p:blipFill>
          <a:blip r:embed="rId2"/>
          <a:stretch>
            <a:fillRect/>
          </a:stretch>
        </p:blipFill>
        <p:spPr>
          <a:xfrm>
            <a:off x="838601" y="1126980"/>
            <a:ext cx="2219325" cy="1770332"/>
          </a:xfrm>
          <a:prstGeom prst="rect">
            <a:avLst/>
          </a:prstGeom>
        </p:spPr>
      </p:pic>
      <p:pic>
        <p:nvPicPr>
          <p:cNvPr id="5" name="Picture 4">
            <a:extLst>
              <a:ext uri="{FF2B5EF4-FFF2-40B4-BE49-F238E27FC236}">
                <a16:creationId xmlns:a16="http://schemas.microsoft.com/office/drawing/2014/main" id="{B680C880-2E1B-BA44-BF85-CA61BA99952B}"/>
              </a:ext>
            </a:extLst>
          </p:cNvPr>
          <p:cNvPicPr>
            <a:picLocks noChangeAspect="1"/>
          </p:cNvPicPr>
          <p:nvPr/>
        </p:nvPicPr>
        <p:blipFill>
          <a:blip r:embed="rId3"/>
          <a:stretch>
            <a:fillRect/>
          </a:stretch>
        </p:blipFill>
        <p:spPr>
          <a:xfrm>
            <a:off x="536345" y="3730874"/>
            <a:ext cx="3316464" cy="1895122"/>
          </a:xfrm>
          <a:prstGeom prst="rect">
            <a:avLst/>
          </a:prstGeom>
        </p:spPr>
      </p:pic>
      <p:pic>
        <p:nvPicPr>
          <p:cNvPr id="7" name="Picture 6">
            <a:extLst>
              <a:ext uri="{FF2B5EF4-FFF2-40B4-BE49-F238E27FC236}">
                <a16:creationId xmlns:a16="http://schemas.microsoft.com/office/drawing/2014/main" id="{0AC2C831-6523-D595-DDEE-5263CBC7AEFD}"/>
              </a:ext>
            </a:extLst>
          </p:cNvPr>
          <p:cNvPicPr>
            <a:picLocks noChangeAspect="1"/>
          </p:cNvPicPr>
          <p:nvPr/>
        </p:nvPicPr>
        <p:blipFill>
          <a:blip r:embed="rId4"/>
          <a:stretch>
            <a:fillRect/>
          </a:stretch>
        </p:blipFill>
        <p:spPr>
          <a:xfrm>
            <a:off x="8846959" y="265469"/>
            <a:ext cx="3258554" cy="4306531"/>
          </a:xfrm>
          <a:prstGeom prst="rect">
            <a:avLst/>
          </a:prstGeom>
        </p:spPr>
      </p:pic>
      <p:sp>
        <p:nvSpPr>
          <p:cNvPr id="9" name="TextBox 8">
            <a:extLst>
              <a:ext uri="{FF2B5EF4-FFF2-40B4-BE49-F238E27FC236}">
                <a16:creationId xmlns:a16="http://schemas.microsoft.com/office/drawing/2014/main" id="{A5D2DA38-7280-3B82-3A13-3D3FFCBC7B57}"/>
              </a:ext>
            </a:extLst>
          </p:cNvPr>
          <p:cNvSpPr txBox="1"/>
          <p:nvPr/>
        </p:nvSpPr>
        <p:spPr>
          <a:xfrm>
            <a:off x="9246742" y="791110"/>
            <a:ext cx="2393878" cy="830997"/>
          </a:xfrm>
          <a:prstGeom prst="rect">
            <a:avLst/>
          </a:prstGeom>
          <a:noFill/>
        </p:spPr>
        <p:txBody>
          <a:bodyPr wrap="square" rtlCol="0">
            <a:spAutoFit/>
          </a:bodyPr>
          <a:lstStyle/>
          <a:p>
            <a:pPr algn="ctr"/>
            <a:r>
              <a:rPr lang="en-GB" sz="2400" dirty="0"/>
              <a:t>My Learning Home Journey</a:t>
            </a:r>
          </a:p>
        </p:txBody>
      </p:sp>
      <p:pic>
        <p:nvPicPr>
          <p:cNvPr id="11" name="Picture 10">
            <a:extLst>
              <a:ext uri="{FF2B5EF4-FFF2-40B4-BE49-F238E27FC236}">
                <a16:creationId xmlns:a16="http://schemas.microsoft.com/office/drawing/2014/main" id="{5C4BF534-2B60-D12B-6B5F-B602A094E575}"/>
              </a:ext>
            </a:extLst>
          </p:cNvPr>
          <p:cNvPicPr>
            <a:picLocks noChangeAspect="1"/>
          </p:cNvPicPr>
          <p:nvPr/>
        </p:nvPicPr>
        <p:blipFill>
          <a:blip r:embed="rId5"/>
          <a:stretch>
            <a:fillRect/>
          </a:stretch>
        </p:blipFill>
        <p:spPr>
          <a:xfrm>
            <a:off x="4359078" y="265469"/>
            <a:ext cx="2466975" cy="2066925"/>
          </a:xfrm>
          <a:prstGeom prst="rect">
            <a:avLst/>
          </a:prstGeom>
        </p:spPr>
      </p:pic>
      <p:pic>
        <p:nvPicPr>
          <p:cNvPr id="13" name="Picture 12">
            <a:extLst>
              <a:ext uri="{FF2B5EF4-FFF2-40B4-BE49-F238E27FC236}">
                <a16:creationId xmlns:a16="http://schemas.microsoft.com/office/drawing/2014/main" id="{66666588-6DD1-27B6-D569-EE34A2E7352B}"/>
              </a:ext>
            </a:extLst>
          </p:cNvPr>
          <p:cNvPicPr>
            <a:picLocks noChangeAspect="1"/>
          </p:cNvPicPr>
          <p:nvPr/>
        </p:nvPicPr>
        <p:blipFill>
          <a:blip r:embed="rId6"/>
          <a:stretch>
            <a:fillRect/>
          </a:stretch>
        </p:blipFill>
        <p:spPr>
          <a:xfrm>
            <a:off x="5216409" y="4024847"/>
            <a:ext cx="2266950" cy="2219325"/>
          </a:xfrm>
          <a:prstGeom prst="rect">
            <a:avLst/>
          </a:prstGeom>
        </p:spPr>
      </p:pic>
    </p:spTree>
    <p:extLst>
      <p:ext uri="{BB962C8B-B14F-4D97-AF65-F5344CB8AC3E}">
        <p14:creationId xmlns:p14="http://schemas.microsoft.com/office/powerpoint/2010/main" val="257651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945" y="216043"/>
            <a:ext cx="3419658" cy="2416321"/>
          </a:xfrm>
          <a:prstGeom prst="rect">
            <a:avLst/>
          </a:prstGeom>
        </p:spPr>
      </p:pic>
      <p:pic>
        <p:nvPicPr>
          <p:cNvPr id="4" name="Picture 3"/>
          <p:cNvPicPr>
            <a:picLocks noChangeAspect="1"/>
          </p:cNvPicPr>
          <p:nvPr/>
        </p:nvPicPr>
        <p:blipFill>
          <a:blip r:embed="rId3"/>
          <a:stretch>
            <a:fillRect/>
          </a:stretch>
        </p:blipFill>
        <p:spPr>
          <a:xfrm>
            <a:off x="417759" y="2632364"/>
            <a:ext cx="2713891" cy="3782291"/>
          </a:xfrm>
          <a:prstGeom prst="rect">
            <a:avLst/>
          </a:prstGeom>
        </p:spPr>
      </p:pic>
      <p:pic>
        <p:nvPicPr>
          <p:cNvPr id="5" name="Picture 4"/>
          <p:cNvPicPr>
            <a:picLocks noChangeAspect="1"/>
          </p:cNvPicPr>
          <p:nvPr/>
        </p:nvPicPr>
        <p:blipFill>
          <a:blip r:embed="rId4"/>
          <a:stretch>
            <a:fillRect/>
          </a:stretch>
        </p:blipFill>
        <p:spPr>
          <a:xfrm>
            <a:off x="3648075" y="216043"/>
            <a:ext cx="8543925" cy="5334000"/>
          </a:xfrm>
          <a:prstGeom prst="rect">
            <a:avLst/>
          </a:prstGeom>
        </p:spPr>
      </p:pic>
    </p:spTree>
    <p:extLst>
      <p:ext uri="{BB962C8B-B14F-4D97-AF65-F5344CB8AC3E}">
        <p14:creationId xmlns:p14="http://schemas.microsoft.com/office/powerpoint/2010/main" val="1091638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376" y="243600"/>
            <a:ext cx="2019869" cy="2693159"/>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9101" y="15353"/>
            <a:ext cx="1863610" cy="248481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51229" y="3699397"/>
            <a:ext cx="3609832" cy="270737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8080" y="160145"/>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66500" y="6032500"/>
            <a:ext cx="609600" cy="6096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6624" y="144893"/>
            <a:ext cx="3140364" cy="2355273"/>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029690" y="2753505"/>
            <a:ext cx="4690852" cy="351813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4089" y="15353"/>
            <a:ext cx="2770910" cy="207818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05755" y="2960040"/>
            <a:ext cx="4688318" cy="3516238"/>
          </a:xfrm>
          <a:prstGeom prst="rect">
            <a:avLst/>
          </a:prstGeom>
        </p:spPr>
      </p:pic>
    </p:spTree>
    <p:extLst>
      <p:ext uri="{BB962C8B-B14F-4D97-AF65-F5344CB8AC3E}">
        <p14:creationId xmlns:p14="http://schemas.microsoft.com/office/powerpoint/2010/main" val="1917835558"/>
      </p:ext>
    </p:extLst>
  </p:cSld>
  <p:clrMapOvr>
    <a:masterClrMapping/>
  </p:clrMapOvr>
  <mc:AlternateContent xmlns:mc="http://schemas.openxmlformats.org/markup-compatibility/2006" xmlns:p14="http://schemas.microsoft.com/office/powerpoint/2010/main">
    <mc:Choice Requires="p14">
      <p:transition spd="slow" p14:dur="2000" advTm="33250"/>
    </mc:Choice>
    <mc:Fallback xmlns="">
      <p:transition spd="slow" advTm="3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9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27" y="150664"/>
            <a:ext cx="3435927" cy="257694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9988" y="238989"/>
            <a:ext cx="4742875" cy="355715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7989" y="3373580"/>
            <a:ext cx="2964874" cy="22236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9486" y="4020126"/>
            <a:ext cx="3495965" cy="262197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78" y="3796144"/>
            <a:ext cx="3906983" cy="293023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5354" y="150664"/>
            <a:ext cx="3603333" cy="2702499"/>
          </a:xfrm>
          <a:prstGeom prst="rect">
            <a:avLst/>
          </a:prstGeom>
        </p:spPr>
      </p:pic>
    </p:spTree>
    <p:extLst>
      <p:ext uri="{BB962C8B-B14F-4D97-AF65-F5344CB8AC3E}">
        <p14:creationId xmlns:p14="http://schemas.microsoft.com/office/powerpoint/2010/main" val="2285253950"/>
      </p:ext>
    </p:extLst>
  </p:cSld>
  <p:clrMapOvr>
    <a:masterClrMapping/>
  </p:clrMapOvr>
  <mc:AlternateContent xmlns:mc="http://schemas.openxmlformats.org/markup-compatibility/2006" xmlns:p14="http://schemas.microsoft.com/office/powerpoint/2010/main">
    <mc:Choice Requires="p14">
      <p:transition spd="slow" p14:dur="2000" advTm="55936"/>
    </mc:Choice>
    <mc:Fallback xmlns="">
      <p:transition spd="slow" advTm="5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2631" y="3978323"/>
            <a:ext cx="3877087" cy="290781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694830" cy="352112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6543" y="0"/>
            <a:ext cx="5304430" cy="3978323"/>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775" y="3521122"/>
            <a:ext cx="4433279" cy="332495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434597"/>
      </p:ext>
    </p:extLst>
  </p:cSld>
  <p:clrMapOvr>
    <a:masterClrMapping/>
  </p:clrMapOvr>
  <mc:AlternateContent xmlns:mc="http://schemas.openxmlformats.org/markup-compatibility/2006" xmlns:p14="http://schemas.microsoft.com/office/powerpoint/2010/main">
    <mc:Choice Requires="p14">
      <p:transition spd="slow" p14:dur="2000" advTm="46826"/>
    </mc:Choice>
    <mc:Fallback xmlns="">
      <p:transition spd="slow" advTm="4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21" y="257534"/>
            <a:ext cx="4374078" cy="328055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571" y="4267201"/>
            <a:ext cx="2856932" cy="214269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3360" y="3910084"/>
            <a:ext cx="2236527" cy="29820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5683456"/>
      </p:ext>
    </p:extLst>
  </p:cSld>
  <p:clrMapOvr>
    <a:masterClrMapping/>
  </p:clrMapOvr>
  <mc:AlternateContent xmlns:mc="http://schemas.openxmlformats.org/markup-compatibility/2006" xmlns:p14="http://schemas.microsoft.com/office/powerpoint/2010/main">
    <mc:Choice Requires="p14">
      <p:transition spd="slow" p14:dur="2000" advTm="32563"/>
    </mc:Choice>
    <mc:Fallback xmlns="">
      <p:transition spd="slow" advTm="3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586" y="83127"/>
            <a:ext cx="4430973" cy="332323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190" y="3795274"/>
            <a:ext cx="3956965" cy="296772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2670" y="392373"/>
            <a:ext cx="2943367" cy="2207525"/>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99231" y="2253155"/>
            <a:ext cx="4067299" cy="305047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1917" y="4043733"/>
            <a:ext cx="2143125" cy="21431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4769663"/>
      </p:ext>
    </p:extLst>
  </p:cSld>
  <p:clrMapOvr>
    <a:masterClrMapping/>
  </p:clrMapOvr>
  <mc:AlternateContent xmlns:mc="http://schemas.openxmlformats.org/markup-compatibility/2006" xmlns:p14="http://schemas.microsoft.com/office/powerpoint/2010/main">
    <mc:Choice Requires="p14">
      <p:transition spd="slow" p14:dur="2000" advTm="20336"/>
    </mc:Choice>
    <mc:Fallback xmlns="">
      <p:transition spd="slow" advTm="2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motional literacy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71" y="365669"/>
            <a:ext cx="4006992" cy="60585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9167" y="501577"/>
            <a:ext cx="5577385" cy="418303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5" name="Picture 2" descr="3 - 11 Primary PSHE Scheme of Work | England | Jigsaw PSH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3919" y="3063783"/>
            <a:ext cx="4771089" cy="357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661853"/>
      </p:ext>
    </p:extLst>
  </p:cSld>
  <p:clrMapOvr>
    <a:masterClrMapping/>
  </p:clrMapOvr>
  <mc:AlternateContent xmlns:mc="http://schemas.openxmlformats.org/markup-compatibility/2006" xmlns:p14="http://schemas.microsoft.com/office/powerpoint/2010/main">
    <mc:Choice Requires="p14">
      <p:transition spd="slow" p14:dur="2000" advTm="79846"/>
    </mc:Choice>
    <mc:Fallback xmlns="">
      <p:transition spd="slow" advTm="79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13"/>
          <p:cNvSpPr txBox="1"/>
          <p:nvPr/>
        </p:nvSpPr>
        <p:spPr>
          <a:xfrm>
            <a:off x="612648" y="365125"/>
            <a:ext cx="5295015" cy="2063808"/>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4400"/>
            </a:pPr>
            <a:r>
              <a:rPr lang="en-US" sz="5400" kern="1200" dirty="0">
                <a:solidFill>
                  <a:schemeClr val="tx1"/>
                </a:solidFill>
                <a:latin typeface="+mj-lt"/>
                <a:ea typeface="+mj-ea"/>
                <a:cs typeface="+mj-cs"/>
                <a:sym typeface="Comic Sans MS"/>
              </a:rPr>
              <a:t>Well-being and mental health</a:t>
            </a:r>
            <a:endParaRPr lang="en-US" sz="5400" b="0" i="0" u="none" strike="noStrike" kern="1200" cap="none" dirty="0">
              <a:solidFill>
                <a:schemeClr val="tx1"/>
              </a:solidFill>
              <a:latin typeface="+mj-lt"/>
              <a:ea typeface="+mj-ea"/>
              <a:cs typeface="+mj-cs"/>
              <a:sym typeface="Arial"/>
            </a:endParaRPr>
          </a:p>
        </p:txBody>
      </p:sp>
      <p:pic>
        <p:nvPicPr>
          <p:cNvPr id="10" name="Picture 9">
            <a:extLst>
              <a:ext uri="{FF2B5EF4-FFF2-40B4-BE49-F238E27FC236}">
                <a16:creationId xmlns:a16="http://schemas.microsoft.com/office/drawing/2014/main" id="{7E119A2E-27EC-7CDB-A320-92E737A84DF2}"/>
              </a:ext>
            </a:extLst>
          </p:cNvPr>
          <p:cNvPicPr>
            <a:picLocks noChangeAspect="1"/>
          </p:cNvPicPr>
          <p:nvPr/>
        </p:nvPicPr>
        <p:blipFill>
          <a:blip r:embed="rId3"/>
          <a:stretch>
            <a:fillRect/>
          </a:stretch>
        </p:blipFill>
        <p:spPr>
          <a:xfrm>
            <a:off x="6532915" y="393669"/>
            <a:ext cx="2988469" cy="2514336"/>
          </a:xfrm>
          <a:prstGeom prst="rect">
            <a:avLst/>
          </a:prstGeom>
        </p:spPr>
      </p:pic>
      <p:pic>
        <p:nvPicPr>
          <p:cNvPr id="5" name="Google Shape;217;p10" descr="Image result for southridge first school logo">
            <a:extLst>
              <a:ext uri="{FF2B5EF4-FFF2-40B4-BE49-F238E27FC236}">
                <a16:creationId xmlns:a16="http://schemas.microsoft.com/office/drawing/2014/main" id="{B948ABF3-7734-EC59-B946-59552850A820}"/>
              </a:ext>
            </a:extLst>
          </p:cNvPr>
          <p:cNvPicPr preferRelativeResize="0"/>
          <p:nvPr/>
        </p:nvPicPr>
        <p:blipFill rotWithShape="1">
          <a:blip r:embed="rId4"/>
          <a:srcRect b="18143"/>
          <a:stretch/>
        </p:blipFill>
        <p:spPr>
          <a:xfrm>
            <a:off x="9287394" y="781905"/>
            <a:ext cx="2904606" cy="1749235"/>
          </a:xfrm>
          <a:prstGeom prst="rect">
            <a:avLst/>
          </a:prstGeom>
          <a:noFill/>
        </p:spPr>
      </p:pic>
      <p:sp>
        <p:nvSpPr>
          <p:cNvPr id="234" name="Google Shape;234;p13"/>
          <p:cNvSpPr txBox="1"/>
          <p:nvPr/>
        </p:nvSpPr>
        <p:spPr>
          <a:xfrm>
            <a:off x="612647" y="2908005"/>
            <a:ext cx="6540627" cy="3826170"/>
          </a:xfrm>
          <a:prstGeom prst="rect">
            <a:avLst/>
          </a:prstGeom>
        </p:spPr>
        <p:txBody>
          <a:bodyPr spcFirstLastPara="1" vert="horz" lIns="91440" tIns="45720" rIns="91440" bIns="45720" rtlCol="0" anchorCtr="0">
            <a:normAutofit fontScale="62500" lnSpcReduction="20000"/>
          </a:bodyPr>
          <a:lstStyle/>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kern="1200" dirty="0">
                <a:solidFill>
                  <a:schemeClr val="tx1"/>
                </a:solidFill>
                <a:latin typeface="+mn-lt"/>
                <a:ea typeface="+mn-ea"/>
                <a:cs typeface="+mn-cs"/>
                <a:sym typeface="Comic Sans MS"/>
              </a:rPr>
              <a:t>From September we are launching a new whole school mental health initiative with Blue Mental Health Education and Training.</a:t>
            </a:r>
            <a:endParaRPr lang="en-US" sz="2000" b="0" i="0" u="none" strike="noStrike" kern="1200" cap="none" dirty="0">
              <a:solidFill>
                <a:schemeClr val="tx1"/>
              </a:solidFill>
              <a:latin typeface="+mn-lt"/>
              <a:ea typeface="+mn-ea"/>
              <a:cs typeface="+mn-cs"/>
              <a:sym typeface="Arial"/>
            </a:endParaRPr>
          </a:p>
          <a:p>
            <a:pPr marL="571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b="0" i="0" u="none" strike="noStrike" kern="1200" cap="none" dirty="0">
              <a:solidFill>
                <a:schemeClr val="tx1"/>
              </a:solidFill>
              <a:latin typeface="+mn-lt"/>
              <a:ea typeface="+mn-ea"/>
              <a:cs typeface="+mn-cs"/>
              <a:sym typeface="Calibri"/>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Comic Sans MS"/>
              </a:rPr>
              <a:t>Focus: develop partnership between Blue, </a:t>
            </a:r>
            <a:r>
              <a:rPr lang="en-US" sz="2000" kern="1200" dirty="0">
                <a:solidFill>
                  <a:schemeClr val="tx1"/>
                </a:solidFill>
                <a:latin typeface="+mn-lt"/>
                <a:ea typeface="+mn-ea"/>
                <a:cs typeface="+mn-cs"/>
                <a:sym typeface="Comic Sans MS"/>
              </a:rPr>
              <a:t>p</a:t>
            </a:r>
            <a:r>
              <a:rPr lang="en-US" sz="2000" b="0" i="0" u="none" strike="noStrike" kern="1200" cap="none" dirty="0">
                <a:solidFill>
                  <a:schemeClr val="tx1"/>
                </a:solidFill>
                <a:latin typeface="+mn-lt"/>
                <a:ea typeface="+mn-ea"/>
                <a:cs typeface="+mn-cs"/>
                <a:sym typeface="Comic Sans MS"/>
              </a:rPr>
              <a:t>arents and school staff; all working together to promote the health and well-being of your child(ren)</a:t>
            </a:r>
            <a:r>
              <a:rPr lang="en-US" sz="2000" kern="1200" dirty="0">
                <a:solidFill>
                  <a:schemeClr val="tx1"/>
                </a:solidFill>
                <a:latin typeface="+mn-lt"/>
                <a:ea typeface="+mn-ea"/>
                <a:cs typeface="+mn-cs"/>
                <a:sym typeface="Comic Sans MS"/>
              </a:rPr>
              <a:t>.</a:t>
            </a:r>
            <a:endParaRPr lang="en-US" sz="2000" b="0" i="0" u="none" strike="noStrike" kern="1200" cap="none" dirty="0">
              <a:solidFill>
                <a:schemeClr val="tx1"/>
              </a:solidFill>
              <a:latin typeface="+mn-lt"/>
              <a:ea typeface="+mn-ea"/>
              <a:cs typeface="+mn-cs"/>
              <a:sym typeface="Comic Sans MS"/>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kern="1200" dirty="0">
              <a:solidFill>
                <a:schemeClr val="tx1"/>
              </a:solidFill>
              <a:latin typeface="+mn-lt"/>
              <a:ea typeface="+mn-ea"/>
              <a:cs typeface="+mn-cs"/>
              <a:sym typeface="Comic Sans MS"/>
            </a:endParaRPr>
          </a:p>
          <a:p>
            <a:pPr marR="0" lvl="0">
              <a:lnSpc>
                <a:spcPct val="90000"/>
              </a:lnSpc>
              <a:spcBef>
                <a:spcPts val="0"/>
              </a:spcBef>
              <a:spcAft>
                <a:spcPts val="600"/>
              </a:spcAft>
              <a:buClr>
                <a:schemeClr val="dk1"/>
              </a:buClr>
              <a:buSzPts val="1800"/>
            </a:pPr>
            <a:r>
              <a:rPr lang="en-US" sz="2000" b="1" i="0" u="none" strike="noStrike" kern="1200" cap="none" dirty="0">
                <a:solidFill>
                  <a:schemeClr val="tx1"/>
                </a:solidFill>
                <a:latin typeface="+mn-lt"/>
                <a:ea typeface="+mn-ea"/>
                <a:cs typeface="+mn-cs"/>
                <a:sym typeface="Comic Sans MS"/>
              </a:rPr>
              <a:t>Key Aspects:-</a:t>
            </a:r>
            <a:endParaRPr lang="en-US" sz="2000" b="1" i="0" u="none" strike="noStrike" kern="1200" cap="none" dirty="0">
              <a:solidFill>
                <a:schemeClr val="tx1"/>
              </a:solidFill>
              <a:latin typeface="+mn-lt"/>
              <a:ea typeface="+mn-ea"/>
              <a:cs typeface="+mn-cs"/>
              <a:sym typeface="Arial"/>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kern="1200" dirty="0">
                <a:solidFill>
                  <a:schemeClr val="tx1"/>
                </a:solidFill>
                <a:latin typeface="+mn-lt"/>
                <a:ea typeface="+mn-ea"/>
                <a:cs typeface="+mn-cs"/>
                <a:sym typeface="Comic Sans MS"/>
              </a:rPr>
              <a:t>D</a:t>
            </a:r>
            <a:r>
              <a:rPr lang="en-US" sz="2000" b="0" i="0" u="none" strike="noStrike" kern="1200" cap="none" dirty="0">
                <a:solidFill>
                  <a:schemeClr val="tx1"/>
                </a:solidFill>
                <a:latin typeface="+mn-lt"/>
                <a:ea typeface="+mn-ea"/>
                <a:cs typeface="+mn-cs"/>
                <a:sym typeface="Comic Sans MS"/>
              </a:rPr>
              <a:t>eveloping ways of supporting all children in school, and particularly those with low level anxiety</a:t>
            </a:r>
            <a:r>
              <a:rPr lang="en-US" sz="2000" kern="1200" dirty="0">
                <a:solidFill>
                  <a:schemeClr val="tx1"/>
                </a:solidFill>
                <a:latin typeface="+mn-lt"/>
                <a:ea typeface="+mn-ea"/>
                <a:cs typeface="+mn-cs"/>
                <a:sym typeface="Comic Sans MS"/>
              </a:rPr>
              <a:t>.</a:t>
            </a: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Arial"/>
              </a:rPr>
              <a:t>Developing a common understanding, approach and </a:t>
            </a:r>
            <a:r>
              <a:rPr lang="en-US" sz="2000" dirty="0">
                <a:sym typeface="Arial"/>
              </a:rPr>
              <a:t>vocabulary for </a:t>
            </a:r>
            <a:r>
              <a:rPr lang="en-US" sz="2000" b="0" i="0" u="none" strike="noStrike" kern="1200" cap="none" dirty="0">
                <a:solidFill>
                  <a:schemeClr val="tx1"/>
                </a:solidFill>
                <a:latin typeface="+mn-lt"/>
                <a:ea typeface="+mn-ea"/>
                <a:cs typeface="+mn-cs"/>
                <a:sym typeface="Arial"/>
              </a:rPr>
              <a:t>supporting our children both in school and at home. </a:t>
            </a: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Arial"/>
              </a:rPr>
              <a:t>September training day will launch the project and provide initial training</a:t>
            </a:r>
            <a:r>
              <a:rPr lang="en-US" sz="2000" dirty="0">
                <a:sym typeface="Arial"/>
              </a:rPr>
              <a:t> for staff.</a:t>
            </a:r>
            <a:endParaRPr lang="en-US" sz="2000" b="0" i="0" u="none" strike="noStrike" kern="1200" cap="none" dirty="0">
              <a:solidFill>
                <a:schemeClr val="tx1"/>
              </a:solidFill>
              <a:latin typeface="+mn-lt"/>
              <a:ea typeface="+mn-ea"/>
              <a:cs typeface="+mn-cs"/>
              <a:sym typeface="Arial"/>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Arial"/>
              </a:rPr>
              <a:t>Evening sessions will be timetabled from the autumn term to which parents and carers will be invited. These will be led by representatives from Blue, and will likely be hosted at our feeder Middle School – Valley Gardens. (More information will follow in the September Newsletter.)</a:t>
            </a:r>
          </a:p>
          <a:p>
            <a:pPr marL="571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b="0" i="0" u="none" strike="noStrike" kern="1200" cap="none" dirty="0">
              <a:solidFill>
                <a:schemeClr val="tx1"/>
              </a:solidFill>
              <a:latin typeface="+mn-lt"/>
              <a:ea typeface="+mn-ea"/>
              <a:cs typeface="+mn-cs"/>
              <a:sym typeface="Arial"/>
            </a:endParaRPr>
          </a:p>
          <a:p>
            <a:pPr marL="571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kern="1200" dirty="0">
              <a:solidFill>
                <a:schemeClr val="tx1"/>
              </a:solidFill>
              <a:latin typeface="+mn-lt"/>
              <a:ea typeface="+mn-ea"/>
              <a:cs typeface="+mn-cs"/>
            </a:endParaRPr>
          </a:p>
          <a:p>
            <a:pPr marL="571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dirty="0">
                <a:sym typeface="Arial"/>
              </a:rPr>
              <a:t>Please feel free to find out more about Blue Mental Health and Education Training at www.</a:t>
            </a:r>
            <a:r>
              <a:rPr lang="en-US" sz="2000" b="0" i="0" u="none" strike="noStrike" kern="1200" cap="none" dirty="0">
                <a:solidFill>
                  <a:schemeClr val="tx1"/>
                </a:solidFill>
                <a:latin typeface="+mn-lt"/>
                <a:ea typeface="+mn-ea"/>
                <a:cs typeface="+mn-cs"/>
                <a:sym typeface="Arial"/>
              </a:rPr>
              <a:t>bmhet.co.uk</a:t>
            </a: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kern="1200"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kern="1200"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Arial"/>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alibri"/>
            </a:endParaRPr>
          </a:p>
        </p:txBody>
      </p:sp>
      <p:pic>
        <p:nvPicPr>
          <p:cNvPr id="8" name="Picture 7">
            <a:extLst>
              <a:ext uri="{FF2B5EF4-FFF2-40B4-BE49-F238E27FC236}">
                <a16:creationId xmlns:a16="http://schemas.microsoft.com/office/drawing/2014/main" id="{448E8B71-255C-0EE7-E436-333E107101E8}"/>
              </a:ext>
            </a:extLst>
          </p:cNvPr>
          <p:cNvPicPr>
            <a:picLocks noChangeAspect="1"/>
          </p:cNvPicPr>
          <p:nvPr/>
        </p:nvPicPr>
        <p:blipFill>
          <a:blip r:embed="rId5"/>
          <a:stretch>
            <a:fillRect/>
          </a:stretch>
        </p:blipFill>
        <p:spPr>
          <a:xfrm>
            <a:off x="7153274" y="4738902"/>
            <a:ext cx="5015618" cy="2119098"/>
          </a:xfrm>
          <a:prstGeom prst="rect">
            <a:avLst/>
          </a:prstGeom>
        </p:spPr>
      </p:pic>
    </p:spTree>
    <p:extLst>
      <p:ext uri="{BB962C8B-B14F-4D97-AF65-F5344CB8AC3E}">
        <p14:creationId xmlns:p14="http://schemas.microsoft.com/office/powerpoint/2010/main" val="1604436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16641</TotalTime>
  <Words>377</Words>
  <Application>Microsoft Office PowerPoint</Application>
  <PresentationFormat>Widescreen</PresentationFormat>
  <Paragraphs>33</Paragraphs>
  <Slides>10</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Tanya Parker</cp:lastModifiedBy>
  <cp:revision>78</cp:revision>
  <cp:lastPrinted>2023-07-02T10:40:30Z</cp:lastPrinted>
  <dcterms:created xsi:type="dcterms:W3CDTF">2017-06-16T13:27:07Z</dcterms:created>
  <dcterms:modified xsi:type="dcterms:W3CDTF">2023-07-05T09:07:08Z</dcterms:modified>
</cp:coreProperties>
</file>