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gYPizdRqj898SzdwqDWJ9zOT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534" y="13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1" y="4473892"/>
            <a:ext cx="5608320" cy="36604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3037840" cy="46643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8"/>
            <a:ext cx="3037840" cy="46643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1" y="4473892"/>
            <a:ext cx="560832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70938" y="8829968"/>
            <a:ext cx="3037840" cy="4664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8:notes"/>
          <p:cNvSpPr txBox="1">
            <a:spLocks noGrp="1"/>
          </p:cNvSpPr>
          <p:nvPr>
            <p:ph type="body" idx="1"/>
          </p:nvPr>
        </p:nvSpPr>
        <p:spPr>
          <a:xfrm>
            <a:off x="701041" y="4473892"/>
            <a:ext cx="560832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8:notes"/>
          <p:cNvSpPr txBox="1">
            <a:spLocks noGrp="1"/>
          </p:cNvSpPr>
          <p:nvPr>
            <p:ph type="sldNum" idx="12"/>
          </p:nvPr>
        </p:nvSpPr>
        <p:spPr>
          <a:xfrm>
            <a:off x="3970938" y="8829968"/>
            <a:ext cx="3037840" cy="4664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9:notes"/>
          <p:cNvSpPr txBox="1">
            <a:spLocks noGrp="1"/>
          </p:cNvSpPr>
          <p:nvPr>
            <p:ph type="body" idx="1"/>
          </p:nvPr>
        </p:nvSpPr>
        <p:spPr>
          <a:xfrm>
            <a:off x="701041" y="4473892"/>
            <a:ext cx="560832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9:notes"/>
          <p:cNvSpPr txBox="1">
            <a:spLocks noGrp="1"/>
          </p:cNvSpPr>
          <p:nvPr>
            <p:ph type="sldNum" idx="12"/>
          </p:nvPr>
        </p:nvSpPr>
        <p:spPr>
          <a:xfrm>
            <a:off x="3970938" y="8829968"/>
            <a:ext cx="3037840" cy="4664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0:notes"/>
          <p:cNvSpPr txBox="1">
            <a:spLocks noGrp="1"/>
          </p:cNvSpPr>
          <p:nvPr>
            <p:ph type="body" idx="1"/>
          </p:nvPr>
        </p:nvSpPr>
        <p:spPr>
          <a:xfrm>
            <a:off x="701041" y="4473892"/>
            <a:ext cx="560832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0:notes"/>
          <p:cNvSpPr txBox="1">
            <a:spLocks noGrp="1"/>
          </p:cNvSpPr>
          <p:nvPr>
            <p:ph type="sldNum" idx="12"/>
          </p:nvPr>
        </p:nvSpPr>
        <p:spPr>
          <a:xfrm>
            <a:off x="3970938" y="8829968"/>
            <a:ext cx="3037840" cy="4664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538db13e4e_0_8:notes"/>
          <p:cNvSpPr txBox="1">
            <a:spLocks noGrp="1"/>
          </p:cNvSpPr>
          <p:nvPr>
            <p:ph type="body" idx="1"/>
          </p:nvPr>
        </p:nvSpPr>
        <p:spPr>
          <a:xfrm>
            <a:off x="694874" y="4831175"/>
            <a:ext cx="5559086" cy="39527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29" name="Google Shape;229;g2538db13e4e_0_8:notes"/>
          <p:cNvSpPr>
            <a:spLocks noGrp="1" noRot="1" noChangeAspect="1"/>
          </p:cNvSpPr>
          <p:nvPr>
            <p:ph type="sldImg" idx="2"/>
          </p:nvPr>
        </p:nvSpPr>
        <p:spPr>
          <a:xfrm>
            <a:off x="463550" y="1255713"/>
            <a:ext cx="6022975" cy="3387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701041" y="4473892"/>
            <a:ext cx="560832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701041" y="4473892"/>
            <a:ext cx="560832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701041" y="4473892"/>
            <a:ext cx="560832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701041" y="4473892"/>
            <a:ext cx="560832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970938" y="8829968"/>
            <a:ext cx="3037840" cy="4664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3676a75273_0_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13676a75273_0_24:notes"/>
          <p:cNvSpPr txBox="1">
            <a:spLocks noGrp="1"/>
          </p:cNvSpPr>
          <p:nvPr>
            <p:ph type="body" idx="1"/>
          </p:nvPr>
        </p:nvSpPr>
        <p:spPr>
          <a:xfrm>
            <a:off x="701040" y="4473892"/>
            <a:ext cx="5608279" cy="36605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13676a75273_0_24:notes"/>
          <p:cNvSpPr txBox="1">
            <a:spLocks noGrp="1"/>
          </p:cNvSpPr>
          <p:nvPr>
            <p:ph type="sldNum" idx="12"/>
          </p:nvPr>
        </p:nvSpPr>
        <p:spPr>
          <a:xfrm>
            <a:off x="3970938" y="8829967"/>
            <a:ext cx="3037882" cy="46638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8:notes"/>
          <p:cNvSpPr txBox="1">
            <a:spLocks noGrp="1"/>
          </p:cNvSpPr>
          <p:nvPr>
            <p:ph type="body" idx="1"/>
          </p:nvPr>
        </p:nvSpPr>
        <p:spPr>
          <a:xfrm>
            <a:off x="701041" y="4473892"/>
            <a:ext cx="560832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8:notes"/>
          <p:cNvSpPr txBox="1">
            <a:spLocks noGrp="1"/>
          </p:cNvSpPr>
          <p:nvPr>
            <p:ph type="sldNum" idx="12"/>
          </p:nvPr>
        </p:nvSpPr>
        <p:spPr>
          <a:xfrm>
            <a:off x="3970938" y="8829968"/>
            <a:ext cx="3037840" cy="4664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701041" y="4473892"/>
            <a:ext cx="560832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3:notes"/>
          <p:cNvSpPr txBox="1">
            <a:spLocks noGrp="1"/>
          </p:cNvSpPr>
          <p:nvPr>
            <p:ph type="sldNum" idx="12"/>
          </p:nvPr>
        </p:nvSpPr>
        <p:spPr>
          <a:xfrm>
            <a:off x="3970938" y="8829968"/>
            <a:ext cx="3037840" cy="4664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701041" y="4473892"/>
            <a:ext cx="560832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notes"/>
          <p:cNvSpPr txBox="1">
            <a:spLocks noGrp="1"/>
          </p:cNvSpPr>
          <p:nvPr>
            <p:ph type="sldNum" idx="12"/>
          </p:nvPr>
        </p:nvSpPr>
        <p:spPr>
          <a:xfrm>
            <a:off x="3970938" y="8829968"/>
            <a:ext cx="3037840" cy="4664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701041" y="4473892"/>
            <a:ext cx="560832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5:notes"/>
          <p:cNvSpPr txBox="1">
            <a:spLocks noGrp="1"/>
          </p:cNvSpPr>
          <p:nvPr>
            <p:ph type="sldNum" idx="12"/>
          </p:nvPr>
        </p:nvSpPr>
        <p:spPr>
          <a:xfrm>
            <a:off x="3970938" y="8829968"/>
            <a:ext cx="3037840" cy="4664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3676a75273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13676a75273_0_0:notes"/>
          <p:cNvSpPr txBox="1">
            <a:spLocks noGrp="1"/>
          </p:cNvSpPr>
          <p:nvPr>
            <p:ph type="body" idx="1"/>
          </p:nvPr>
        </p:nvSpPr>
        <p:spPr>
          <a:xfrm>
            <a:off x="701040" y="4473892"/>
            <a:ext cx="5608279" cy="36605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13676a75273_0_0:notes"/>
          <p:cNvSpPr txBox="1">
            <a:spLocks noGrp="1"/>
          </p:cNvSpPr>
          <p:nvPr>
            <p:ph type="sldNum" idx="12"/>
          </p:nvPr>
        </p:nvSpPr>
        <p:spPr>
          <a:xfrm>
            <a:off x="3970938" y="8829967"/>
            <a:ext cx="3037882" cy="46638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3676a75273_0_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3676a75273_0_16:notes"/>
          <p:cNvSpPr txBox="1">
            <a:spLocks noGrp="1"/>
          </p:cNvSpPr>
          <p:nvPr>
            <p:ph type="body" idx="1"/>
          </p:nvPr>
        </p:nvSpPr>
        <p:spPr>
          <a:xfrm>
            <a:off x="701040" y="4473892"/>
            <a:ext cx="5608279" cy="36605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13676a75273_0_16:notes"/>
          <p:cNvSpPr txBox="1">
            <a:spLocks noGrp="1"/>
          </p:cNvSpPr>
          <p:nvPr>
            <p:ph type="sldNum" idx="12"/>
          </p:nvPr>
        </p:nvSpPr>
        <p:spPr>
          <a:xfrm>
            <a:off x="3970938" y="8829967"/>
            <a:ext cx="3037882" cy="46638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3676a75273_0_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13676a75273_0_8:notes"/>
          <p:cNvSpPr txBox="1">
            <a:spLocks noGrp="1"/>
          </p:cNvSpPr>
          <p:nvPr>
            <p:ph type="body" idx="1"/>
          </p:nvPr>
        </p:nvSpPr>
        <p:spPr>
          <a:xfrm>
            <a:off x="701040" y="4473892"/>
            <a:ext cx="5608279" cy="36605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13676a75273_0_8:notes"/>
          <p:cNvSpPr txBox="1">
            <a:spLocks noGrp="1"/>
          </p:cNvSpPr>
          <p:nvPr>
            <p:ph type="sldNum" idx="12"/>
          </p:nvPr>
        </p:nvSpPr>
        <p:spPr>
          <a:xfrm>
            <a:off x="3970938" y="8829967"/>
            <a:ext cx="3037882" cy="46638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701041" y="4473892"/>
            <a:ext cx="560832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6:notes"/>
          <p:cNvSpPr txBox="1">
            <a:spLocks noGrp="1"/>
          </p:cNvSpPr>
          <p:nvPr>
            <p:ph type="sldNum" idx="12"/>
          </p:nvPr>
        </p:nvSpPr>
        <p:spPr>
          <a:xfrm>
            <a:off x="3970938" y="8829968"/>
            <a:ext cx="3037840" cy="4664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701041" y="4473892"/>
            <a:ext cx="560832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7:notes"/>
          <p:cNvSpPr txBox="1">
            <a:spLocks noGrp="1"/>
          </p:cNvSpPr>
          <p:nvPr>
            <p:ph type="sldNum" idx="12"/>
          </p:nvPr>
        </p:nvSpPr>
        <p:spPr>
          <a:xfrm>
            <a:off x="3970938" y="8829968"/>
            <a:ext cx="3037840" cy="4664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png"/><Relationship Id="rId7"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5.png"/><Relationship Id="rId9" Type="http://schemas.openxmlformats.org/officeDocument/2006/relationships/image" Target="../media/image26.jpg"/></Relationships>
</file>

<file path=ppt/slides/_rels/slide12.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1.png"/><Relationship Id="rId7" Type="http://schemas.openxmlformats.org/officeDocument/2006/relationships/image" Target="../media/image29.jpg"/><Relationship Id="rId12"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g"/><Relationship Id="rId11" Type="http://schemas.openxmlformats.org/officeDocument/2006/relationships/image" Target="../media/image33.jpg"/><Relationship Id="rId5" Type="http://schemas.openxmlformats.org/officeDocument/2006/relationships/image" Target="../media/image27.jpg"/><Relationship Id="rId10" Type="http://schemas.openxmlformats.org/officeDocument/2006/relationships/image" Target="../media/image32.jpg"/><Relationship Id="rId4" Type="http://schemas.openxmlformats.org/officeDocument/2006/relationships/image" Target="../media/image5.png"/><Relationship Id="rId9"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mailto:caroline.dunn@ntlp.org.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hyperlink" Target="mailto:nicola.mcintyre@ntlp.org.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png"/><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5.png"/><Relationship Id="rId9"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8.jpg"/><Relationship Id="rId7"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omic Sans MS"/>
              <a:buNone/>
            </a:pPr>
            <a:r>
              <a:rPr lang="en-GB">
                <a:latin typeface="Comic Sans MS"/>
                <a:ea typeface="Comic Sans MS"/>
                <a:cs typeface="Comic Sans MS"/>
                <a:sym typeface="Comic Sans MS"/>
              </a:rPr>
              <a:t>Welcome to Year 2 </a:t>
            </a:r>
            <a:endParaRPr/>
          </a:p>
        </p:txBody>
      </p:sp>
      <p:sp>
        <p:nvSpPr>
          <p:cNvPr id="90" name="Google Shape;90;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GB">
                <a:latin typeface="Comic Sans MS"/>
                <a:ea typeface="Comic Sans MS"/>
                <a:cs typeface="Comic Sans MS"/>
                <a:sym typeface="Comic Sans MS"/>
              </a:rPr>
              <a:t>Information and Routines</a:t>
            </a:r>
            <a:endParaRPr/>
          </a:p>
        </p:txBody>
      </p:sp>
      <p:pic>
        <p:nvPicPr>
          <p:cNvPr id="91" name="Google Shape;91;p1" descr="Image result for burgundy school uniform transparent background"/>
          <p:cNvPicPr preferRelativeResize="0"/>
          <p:nvPr/>
        </p:nvPicPr>
        <p:blipFill rotWithShape="1">
          <a:blip r:embed="rId3">
            <a:alphaModFix/>
          </a:blip>
          <a:srcRect/>
          <a:stretch/>
        </p:blipFill>
        <p:spPr>
          <a:xfrm>
            <a:off x="8621344" y="4879842"/>
            <a:ext cx="3553987" cy="1776994"/>
          </a:xfrm>
          <a:prstGeom prst="rect">
            <a:avLst/>
          </a:prstGeom>
          <a:noFill/>
          <a:ln>
            <a:noFill/>
          </a:ln>
        </p:spPr>
      </p:pic>
      <p:pic>
        <p:nvPicPr>
          <p:cNvPr id="92" name="Google Shape;92;p1" descr="Image result for southridge first school jumper"/>
          <p:cNvPicPr preferRelativeResize="0"/>
          <p:nvPr/>
        </p:nvPicPr>
        <p:blipFill rotWithShape="1">
          <a:blip r:embed="rId4">
            <a:alphaModFix/>
          </a:blip>
          <a:srcRect t="-4" r="46388" b="1"/>
          <a:stretch/>
        </p:blipFill>
        <p:spPr>
          <a:xfrm rot="-2108361">
            <a:off x="9561501" y="5684584"/>
            <a:ext cx="45719" cy="97676"/>
          </a:xfrm>
          <a:prstGeom prst="rect">
            <a:avLst/>
          </a:prstGeom>
          <a:noFill/>
          <a:ln>
            <a:noFill/>
          </a:ln>
        </p:spPr>
      </p:pic>
      <p:pic>
        <p:nvPicPr>
          <p:cNvPr id="93" name="Google Shape;93;p1" descr="Image result for southridge first school jumper"/>
          <p:cNvPicPr preferRelativeResize="0"/>
          <p:nvPr/>
        </p:nvPicPr>
        <p:blipFill rotWithShape="1">
          <a:blip r:embed="rId5">
            <a:alphaModFix/>
          </a:blip>
          <a:srcRect/>
          <a:stretch/>
        </p:blipFill>
        <p:spPr>
          <a:xfrm rot="-2006117">
            <a:off x="10562052" y="5727920"/>
            <a:ext cx="70579" cy="80839"/>
          </a:xfrm>
          <a:prstGeom prst="snipRoundRect">
            <a:avLst>
              <a:gd name="adj1" fmla="val 50000"/>
              <a:gd name="adj2" fmla="val 16667"/>
            </a:avLst>
          </a:prstGeom>
          <a:noFill/>
          <a:ln>
            <a:noFill/>
          </a:ln>
        </p:spPr>
      </p:pic>
      <p:pic>
        <p:nvPicPr>
          <p:cNvPr id="94" name="Google Shape;94;p1" descr="Image result for southridge first school jumper"/>
          <p:cNvPicPr preferRelativeResize="0"/>
          <p:nvPr/>
        </p:nvPicPr>
        <p:blipFill rotWithShape="1">
          <a:blip r:embed="rId6">
            <a:alphaModFix/>
          </a:blip>
          <a:srcRect/>
          <a:stretch/>
        </p:blipFill>
        <p:spPr>
          <a:xfrm rot="1515310">
            <a:off x="11279980" y="5748816"/>
            <a:ext cx="78891" cy="90360"/>
          </a:xfrm>
          <a:prstGeom prst="snip2DiagRect">
            <a:avLst>
              <a:gd name="adj1" fmla="val 0"/>
              <a:gd name="adj2" fmla="val 34777"/>
            </a:avLst>
          </a:prstGeom>
          <a:noFill/>
          <a:ln>
            <a:noFill/>
          </a:ln>
        </p:spPr>
      </p:pic>
      <p:pic>
        <p:nvPicPr>
          <p:cNvPr id="95" name="Google Shape;95;p1" descr="Image result for southridge first school logo"/>
          <p:cNvPicPr preferRelativeResize="0"/>
          <p:nvPr/>
        </p:nvPicPr>
        <p:blipFill rotWithShape="1">
          <a:blip r:embed="rId7">
            <a:alphaModFix/>
          </a:blip>
          <a:srcRect b="18143"/>
          <a:stretch/>
        </p:blipFill>
        <p:spPr>
          <a:xfrm>
            <a:off x="-293521" y="234321"/>
            <a:ext cx="3072554" cy="16459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a:latin typeface="Comic Sans MS"/>
                <a:ea typeface="Comic Sans MS"/>
                <a:cs typeface="Comic Sans MS"/>
                <a:sym typeface="Comic Sans MS"/>
              </a:rPr>
              <a:t>Spelling</a:t>
            </a:r>
            <a:endParaRPr/>
          </a:p>
        </p:txBody>
      </p:sp>
      <p:sp>
        <p:nvSpPr>
          <p:cNvPr id="191" name="Google Shape;19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1"/>
              </a:buClr>
              <a:buSzPts val="1800"/>
              <a:buNone/>
            </a:pPr>
            <a:endParaRPr sz="1800">
              <a:latin typeface="Comic Sans MS"/>
              <a:ea typeface="Comic Sans MS"/>
              <a:cs typeface="Comic Sans MS"/>
              <a:sym typeface="Comic Sans MS"/>
            </a:endParaRPr>
          </a:p>
          <a:p>
            <a:pPr marL="228600" lvl="0" indent="-228600" algn="l" rtl="0">
              <a:lnSpc>
                <a:spcPct val="90000"/>
              </a:lnSpc>
              <a:spcBef>
                <a:spcPts val="1000"/>
              </a:spcBef>
              <a:spcAft>
                <a:spcPts val="0"/>
              </a:spcAft>
              <a:buClr>
                <a:schemeClr val="dk1"/>
              </a:buClr>
              <a:buSzPts val="1800"/>
              <a:buChar char="•"/>
            </a:pPr>
            <a:r>
              <a:rPr lang="en-GB" sz="1800">
                <a:latin typeface="Comic Sans MS"/>
                <a:ea typeface="Comic Sans MS"/>
                <a:cs typeface="Comic Sans MS"/>
                <a:sym typeface="Comic Sans MS"/>
              </a:rPr>
              <a:t>New spelling patterns are introduced on a Friday in a spelling lesson. The pattern is then revisited throughout the following week, together with previous patterns, in a series of short tasks.</a:t>
            </a:r>
            <a:endParaRPr sz="1800">
              <a:latin typeface="Comic Sans MS"/>
              <a:ea typeface="Comic Sans MS"/>
              <a:cs typeface="Comic Sans MS"/>
              <a:sym typeface="Comic Sans MS"/>
            </a:endParaRPr>
          </a:p>
          <a:p>
            <a:pPr marL="228600" lvl="0" indent="-228600" algn="l" rtl="0">
              <a:lnSpc>
                <a:spcPct val="90000"/>
              </a:lnSpc>
              <a:spcBef>
                <a:spcPts val="1000"/>
              </a:spcBef>
              <a:spcAft>
                <a:spcPts val="0"/>
              </a:spcAft>
              <a:buClr>
                <a:schemeClr val="dk1"/>
              </a:buClr>
              <a:buSzPts val="1800"/>
              <a:buChar char="•"/>
            </a:pPr>
            <a:r>
              <a:rPr lang="en-GB" sz="1800">
                <a:latin typeface="Comic Sans MS"/>
                <a:ea typeface="Comic Sans MS"/>
                <a:cs typeface="Comic Sans MS"/>
                <a:sym typeface="Comic Sans MS"/>
              </a:rPr>
              <a:t>Children record 10 words following the new spelling pattern in their reading record books - also on Spelling Shed.</a:t>
            </a:r>
            <a:endParaRPr/>
          </a:p>
          <a:p>
            <a:pPr marL="228600" lvl="0" indent="-228600" algn="l" rtl="0">
              <a:lnSpc>
                <a:spcPct val="90000"/>
              </a:lnSpc>
              <a:spcBef>
                <a:spcPts val="1000"/>
              </a:spcBef>
              <a:spcAft>
                <a:spcPts val="0"/>
              </a:spcAft>
              <a:buClr>
                <a:schemeClr val="dk1"/>
              </a:buClr>
              <a:buSzPts val="1800"/>
              <a:buChar char="•"/>
            </a:pPr>
            <a:r>
              <a:rPr lang="en-GB" sz="1800">
                <a:latin typeface="Comic Sans MS"/>
                <a:ea typeface="Comic Sans MS"/>
                <a:cs typeface="Comic Sans MS"/>
                <a:sym typeface="Comic Sans MS"/>
              </a:rPr>
              <a:t>Spellings are tested on a Friday and spelling books sent home  - please keep these in book bags.</a:t>
            </a:r>
            <a:endParaRPr sz="1800">
              <a:latin typeface="Comic Sans MS"/>
              <a:ea typeface="Comic Sans MS"/>
              <a:cs typeface="Comic Sans MS"/>
              <a:sym typeface="Comic Sans MS"/>
            </a:endParaRPr>
          </a:p>
          <a:p>
            <a:pPr marL="228600" lvl="0" indent="-228600" algn="l" rtl="0">
              <a:lnSpc>
                <a:spcPct val="90000"/>
              </a:lnSpc>
              <a:spcBef>
                <a:spcPts val="1000"/>
              </a:spcBef>
              <a:spcAft>
                <a:spcPts val="0"/>
              </a:spcAft>
              <a:buSzPts val="1800"/>
              <a:buFont typeface="Comic Sans MS"/>
              <a:buChar char="•"/>
            </a:pPr>
            <a:r>
              <a:rPr lang="en-GB" sz="1800">
                <a:latin typeface="Comic Sans MS"/>
                <a:ea typeface="Comic Sans MS"/>
                <a:cs typeface="Comic Sans MS"/>
                <a:sym typeface="Comic Sans MS"/>
              </a:rPr>
              <a:t>In addition to the weekly spelling pattern, a list of Year 2 common exception words are available on Spelling Shed for children to practise. This list will be available as games on Spelling Shed throughout the year. </a:t>
            </a:r>
            <a:endParaRPr sz="1800">
              <a:latin typeface="Comic Sans MS"/>
              <a:ea typeface="Comic Sans MS"/>
              <a:cs typeface="Comic Sans MS"/>
              <a:sym typeface="Comic Sans MS"/>
            </a:endParaRPr>
          </a:p>
        </p:txBody>
      </p:sp>
      <p:pic>
        <p:nvPicPr>
          <p:cNvPr id="192" name="Google Shape;192;p8" descr="Image result for burgundy school uniform transparent background"/>
          <p:cNvPicPr preferRelativeResize="0"/>
          <p:nvPr/>
        </p:nvPicPr>
        <p:blipFill rotWithShape="1">
          <a:blip r:embed="rId3">
            <a:alphaModFix/>
          </a:blip>
          <a:srcRect/>
          <a:stretch/>
        </p:blipFill>
        <p:spPr>
          <a:xfrm>
            <a:off x="9562883" y="230188"/>
            <a:ext cx="2339716" cy="1169858"/>
          </a:xfrm>
          <a:prstGeom prst="rect">
            <a:avLst/>
          </a:prstGeom>
          <a:noFill/>
          <a:ln>
            <a:noFill/>
          </a:ln>
        </p:spPr>
      </p:pic>
      <p:pic>
        <p:nvPicPr>
          <p:cNvPr id="193" name="Google Shape;193;p8" descr="Image result for southridge first school logo"/>
          <p:cNvPicPr preferRelativeResize="0"/>
          <p:nvPr/>
        </p:nvPicPr>
        <p:blipFill rotWithShape="1">
          <a:blip r:embed="rId4">
            <a:alphaModFix/>
          </a:blip>
          <a:srcRect b="18143"/>
          <a:stretch/>
        </p:blipFill>
        <p:spPr>
          <a:xfrm>
            <a:off x="-698077" y="112163"/>
            <a:ext cx="3072554" cy="16459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a:latin typeface="Comic Sans MS"/>
                <a:ea typeface="Comic Sans MS"/>
                <a:cs typeface="Comic Sans MS"/>
                <a:sym typeface="Comic Sans MS"/>
              </a:rPr>
              <a:t>Maths</a:t>
            </a:r>
            <a:endParaRPr/>
          </a:p>
        </p:txBody>
      </p:sp>
      <p:sp>
        <p:nvSpPr>
          <p:cNvPr id="200" name="Google Shape;200;p9"/>
          <p:cNvSpPr txBox="1">
            <a:spLocks noGrp="1"/>
          </p:cNvSpPr>
          <p:nvPr>
            <p:ph type="body" idx="1"/>
          </p:nvPr>
        </p:nvSpPr>
        <p:spPr>
          <a:xfrm>
            <a:off x="838200" y="1670845"/>
            <a:ext cx="10515600" cy="2686843"/>
          </a:xfrm>
          <a:prstGeom prst="rect">
            <a:avLst/>
          </a:prstGeom>
          <a:noFill/>
          <a:ln>
            <a:noFill/>
          </a:ln>
        </p:spPr>
        <p:txBody>
          <a:bodyPr spcFirstLastPara="1" wrap="square" lIns="91425" tIns="45700" rIns="91425" bIns="45700" anchor="t" anchorCtr="0">
            <a:normAutofit/>
          </a:bodyPr>
          <a:lstStyle/>
          <a:p>
            <a:pPr marL="0" indent="0">
              <a:buNone/>
            </a:pPr>
            <a:endParaRPr lang="en-GB" sz="1900" dirty="0">
              <a:solidFill>
                <a:srgbClr val="FF0000"/>
              </a:solidFill>
              <a:ea typeface="Comic Sans MS"/>
            </a:endParaRPr>
          </a:p>
          <a:p>
            <a:pPr marL="342900"/>
            <a:r>
              <a:rPr lang="en-GB" sz="1900" dirty="0">
                <a:solidFill>
                  <a:schemeClr val="tx1"/>
                </a:solidFill>
                <a:latin typeface="Comic Sans MS"/>
                <a:ea typeface="Comic Sans MS"/>
                <a:cs typeface="Comic Sans MS"/>
                <a:sym typeface="Comic Sans MS"/>
              </a:rPr>
              <a:t>Spelling Shed logins give access to Maths Shed which has games and activities to support learning. We will signpost to these in our fortnightly newsletter.</a:t>
            </a:r>
            <a:endParaRPr sz="1900" dirty="0">
              <a:solidFill>
                <a:schemeClr val="tx1"/>
              </a:solidFill>
              <a:latin typeface="Comic Sans MS"/>
              <a:ea typeface="Comic Sans MS"/>
              <a:cs typeface="Comic Sans MS"/>
              <a:sym typeface="Comic Sans MS"/>
            </a:endParaRPr>
          </a:p>
          <a:p>
            <a:pPr marL="228600" lvl="0" indent="-234950" algn="l" rtl="0">
              <a:lnSpc>
                <a:spcPct val="90000"/>
              </a:lnSpc>
              <a:spcBef>
                <a:spcPts val="1000"/>
              </a:spcBef>
              <a:spcAft>
                <a:spcPts val="0"/>
              </a:spcAft>
              <a:buClr>
                <a:schemeClr val="dk1"/>
              </a:buClr>
              <a:buSzPts val="1900"/>
              <a:buChar char="•"/>
            </a:pPr>
            <a:r>
              <a:rPr lang="en-GB" sz="1900" dirty="0">
                <a:latin typeface="Comic Sans MS"/>
                <a:ea typeface="Comic Sans MS"/>
                <a:cs typeface="Comic Sans MS"/>
                <a:sym typeface="Comic Sans MS"/>
              </a:rPr>
              <a:t>By the end of Year 2, the expectation is that children know their 2, 5 and 10 times tables.  Once children are secure with these you can of course move on to others.  </a:t>
            </a:r>
            <a:endParaRPr sz="1800" dirty="0">
              <a:latin typeface="Comic Sans MS"/>
              <a:ea typeface="Comic Sans MS"/>
              <a:cs typeface="Comic Sans MS"/>
              <a:sym typeface="Comic Sans MS"/>
            </a:endParaRPr>
          </a:p>
          <a:p>
            <a:pPr marL="228600" lvl="0" indent="-114300" algn="l" rtl="0">
              <a:lnSpc>
                <a:spcPct val="90000"/>
              </a:lnSpc>
              <a:spcBef>
                <a:spcPts val="1000"/>
              </a:spcBef>
              <a:spcAft>
                <a:spcPts val="0"/>
              </a:spcAft>
              <a:buClr>
                <a:schemeClr val="dk1"/>
              </a:buClr>
              <a:buSzPts val="1800"/>
              <a:buNone/>
            </a:pPr>
            <a:endParaRPr sz="1800" dirty="0">
              <a:latin typeface="Comic Sans MS"/>
              <a:ea typeface="Comic Sans MS"/>
              <a:cs typeface="Comic Sans MS"/>
              <a:sym typeface="Comic Sans MS"/>
            </a:endParaRPr>
          </a:p>
        </p:txBody>
      </p:sp>
      <p:pic>
        <p:nvPicPr>
          <p:cNvPr id="201" name="Google Shape;201;p9" descr="Image result for burgundy school uniform transparent background"/>
          <p:cNvPicPr preferRelativeResize="0"/>
          <p:nvPr/>
        </p:nvPicPr>
        <p:blipFill rotWithShape="1">
          <a:blip r:embed="rId3">
            <a:alphaModFix/>
          </a:blip>
          <a:srcRect/>
          <a:stretch/>
        </p:blipFill>
        <p:spPr>
          <a:xfrm>
            <a:off x="9734550" y="206785"/>
            <a:ext cx="2262879" cy="1131440"/>
          </a:xfrm>
          <a:prstGeom prst="rect">
            <a:avLst/>
          </a:prstGeom>
          <a:noFill/>
          <a:ln>
            <a:noFill/>
          </a:ln>
        </p:spPr>
      </p:pic>
      <p:pic>
        <p:nvPicPr>
          <p:cNvPr id="202" name="Google Shape;202;p9" descr="Image result for southridge first school logo"/>
          <p:cNvPicPr preferRelativeResize="0"/>
          <p:nvPr/>
        </p:nvPicPr>
        <p:blipFill rotWithShape="1">
          <a:blip r:embed="rId4">
            <a:alphaModFix/>
          </a:blip>
          <a:srcRect b="18143"/>
          <a:stretch/>
        </p:blipFill>
        <p:spPr>
          <a:xfrm>
            <a:off x="-698077" y="112163"/>
            <a:ext cx="3072554" cy="1645994"/>
          </a:xfrm>
          <a:prstGeom prst="rect">
            <a:avLst/>
          </a:prstGeom>
          <a:noFill/>
          <a:ln>
            <a:noFill/>
          </a:ln>
        </p:spPr>
      </p:pic>
      <p:pic>
        <p:nvPicPr>
          <p:cNvPr id="203" name="Google Shape;203;p9"/>
          <p:cNvPicPr preferRelativeResize="0"/>
          <p:nvPr/>
        </p:nvPicPr>
        <p:blipFill rotWithShape="1">
          <a:blip r:embed="rId5">
            <a:alphaModFix/>
          </a:blip>
          <a:srcRect/>
          <a:stretch/>
        </p:blipFill>
        <p:spPr>
          <a:xfrm rot="-386969">
            <a:off x="928688" y="4645818"/>
            <a:ext cx="2454274" cy="1840706"/>
          </a:xfrm>
          <a:prstGeom prst="rect">
            <a:avLst/>
          </a:prstGeom>
          <a:noFill/>
          <a:ln>
            <a:noFill/>
          </a:ln>
        </p:spPr>
      </p:pic>
      <p:pic>
        <p:nvPicPr>
          <p:cNvPr id="204" name="Google Shape;204;p9"/>
          <p:cNvPicPr preferRelativeResize="0"/>
          <p:nvPr/>
        </p:nvPicPr>
        <p:blipFill rotWithShape="1">
          <a:blip r:embed="rId6">
            <a:alphaModFix/>
          </a:blip>
          <a:srcRect/>
          <a:stretch/>
        </p:blipFill>
        <p:spPr>
          <a:xfrm rot="496465">
            <a:off x="3157539" y="4786450"/>
            <a:ext cx="2128837" cy="1596628"/>
          </a:xfrm>
          <a:prstGeom prst="rect">
            <a:avLst/>
          </a:prstGeom>
          <a:noFill/>
          <a:ln>
            <a:noFill/>
          </a:ln>
        </p:spPr>
      </p:pic>
      <p:pic>
        <p:nvPicPr>
          <p:cNvPr id="205" name="Google Shape;205;p9"/>
          <p:cNvPicPr preferRelativeResize="0"/>
          <p:nvPr/>
        </p:nvPicPr>
        <p:blipFill rotWithShape="1">
          <a:blip r:embed="rId7">
            <a:alphaModFix/>
          </a:blip>
          <a:srcRect/>
          <a:stretch/>
        </p:blipFill>
        <p:spPr>
          <a:xfrm rot="-407779">
            <a:off x="9605964" y="4657725"/>
            <a:ext cx="2266948" cy="1700211"/>
          </a:xfrm>
          <a:prstGeom prst="rect">
            <a:avLst/>
          </a:prstGeom>
          <a:noFill/>
          <a:ln>
            <a:noFill/>
          </a:ln>
        </p:spPr>
      </p:pic>
      <p:pic>
        <p:nvPicPr>
          <p:cNvPr id="206" name="Google Shape;206;p9"/>
          <p:cNvPicPr preferRelativeResize="0"/>
          <p:nvPr/>
        </p:nvPicPr>
        <p:blipFill rotWithShape="1">
          <a:blip r:embed="rId8">
            <a:alphaModFix/>
          </a:blip>
          <a:srcRect/>
          <a:stretch/>
        </p:blipFill>
        <p:spPr>
          <a:xfrm rot="-353681">
            <a:off x="5172073" y="4636292"/>
            <a:ext cx="2486024" cy="1864518"/>
          </a:xfrm>
          <a:prstGeom prst="rect">
            <a:avLst/>
          </a:prstGeom>
          <a:noFill/>
          <a:ln>
            <a:noFill/>
          </a:ln>
        </p:spPr>
      </p:pic>
      <p:pic>
        <p:nvPicPr>
          <p:cNvPr id="207" name="Google Shape;207;p9"/>
          <p:cNvPicPr preferRelativeResize="0"/>
          <p:nvPr/>
        </p:nvPicPr>
        <p:blipFill rotWithShape="1">
          <a:blip r:embed="rId9">
            <a:alphaModFix/>
          </a:blip>
          <a:srcRect/>
          <a:stretch/>
        </p:blipFill>
        <p:spPr>
          <a:xfrm rot="905640">
            <a:off x="7578484" y="4649032"/>
            <a:ext cx="2247147" cy="16853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320"/>
              <a:buFont typeface="Comic Sans MS"/>
              <a:buNone/>
            </a:pPr>
            <a:r>
              <a:rPr lang="en-GB" sz="4820">
                <a:latin typeface="Comic Sans MS"/>
                <a:ea typeface="Comic Sans MS"/>
                <a:cs typeface="Comic Sans MS"/>
                <a:sym typeface="Comic Sans MS"/>
              </a:rPr>
              <a:t>Science and </a:t>
            </a:r>
            <a:br>
              <a:rPr lang="en-GB" sz="4820">
                <a:latin typeface="Comic Sans MS"/>
                <a:ea typeface="Comic Sans MS"/>
                <a:cs typeface="Comic Sans MS"/>
                <a:sym typeface="Comic Sans MS"/>
              </a:rPr>
            </a:br>
            <a:r>
              <a:rPr lang="en-GB" sz="4820">
                <a:latin typeface="Comic Sans MS"/>
                <a:ea typeface="Comic Sans MS"/>
                <a:cs typeface="Comic Sans MS"/>
                <a:sym typeface="Comic Sans MS"/>
              </a:rPr>
              <a:t>Foundation Subjects</a:t>
            </a:r>
            <a:endParaRPr sz="4460"/>
          </a:p>
        </p:txBody>
      </p:sp>
      <p:sp>
        <p:nvSpPr>
          <p:cNvPr id="214" name="Google Shape;214;p10"/>
          <p:cNvSpPr txBox="1">
            <a:spLocks noGrp="1"/>
          </p:cNvSpPr>
          <p:nvPr>
            <p:ph type="body" idx="1"/>
          </p:nvPr>
        </p:nvSpPr>
        <p:spPr>
          <a:xfrm>
            <a:off x="838200" y="1825624"/>
            <a:ext cx="10515600" cy="481584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GB" sz="1800">
                <a:latin typeface="Comic Sans MS"/>
                <a:ea typeface="Comic Sans MS"/>
                <a:cs typeface="Comic Sans MS"/>
                <a:sym typeface="Comic Sans MS"/>
              </a:rPr>
              <a:t>Inline with our school approach to learning, in Year 2 we ensure that the children have a broad and balanced curriculum.  Half termly overviews are sent via email to keep you informed about what we will be covering across the school year as well as our fortnightly newsletters.</a:t>
            </a:r>
            <a:endParaRPr/>
          </a:p>
          <a:p>
            <a:pPr marL="228600" lvl="0" indent="-228600" algn="l" rtl="0">
              <a:lnSpc>
                <a:spcPct val="90000"/>
              </a:lnSpc>
              <a:spcBef>
                <a:spcPts val="1000"/>
              </a:spcBef>
              <a:spcAft>
                <a:spcPts val="0"/>
              </a:spcAft>
              <a:buClr>
                <a:schemeClr val="dk1"/>
              </a:buClr>
              <a:buSzPts val="1800"/>
              <a:buChar char="•"/>
            </a:pPr>
            <a:r>
              <a:rPr lang="en-GB" sz="1800">
                <a:latin typeface="Comic Sans MS"/>
                <a:ea typeface="Comic Sans MS"/>
                <a:cs typeface="Comic Sans MS"/>
                <a:sym typeface="Comic Sans MS"/>
              </a:rPr>
              <a:t>The children will have lots of opportunities to work with other children on shared projects and activities - mix-up days.</a:t>
            </a:r>
            <a:endParaRPr/>
          </a:p>
        </p:txBody>
      </p:sp>
      <p:pic>
        <p:nvPicPr>
          <p:cNvPr id="215" name="Google Shape;215;p10" descr="Image result for burgundy school uniform transparent background"/>
          <p:cNvPicPr preferRelativeResize="0"/>
          <p:nvPr/>
        </p:nvPicPr>
        <p:blipFill rotWithShape="1">
          <a:blip r:embed="rId3">
            <a:alphaModFix/>
          </a:blip>
          <a:srcRect/>
          <a:stretch/>
        </p:blipFill>
        <p:spPr>
          <a:xfrm>
            <a:off x="9877425" y="216527"/>
            <a:ext cx="2176183" cy="1088092"/>
          </a:xfrm>
          <a:prstGeom prst="rect">
            <a:avLst/>
          </a:prstGeom>
          <a:noFill/>
          <a:ln>
            <a:noFill/>
          </a:ln>
        </p:spPr>
      </p:pic>
      <p:pic>
        <p:nvPicPr>
          <p:cNvPr id="216" name="Google Shape;216;p10" descr="Image result for southridge first school logo"/>
          <p:cNvPicPr preferRelativeResize="0"/>
          <p:nvPr/>
        </p:nvPicPr>
        <p:blipFill rotWithShape="1">
          <a:blip r:embed="rId4">
            <a:alphaModFix/>
          </a:blip>
          <a:srcRect b="18143"/>
          <a:stretch/>
        </p:blipFill>
        <p:spPr>
          <a:xfrm>
            <a:off x="-698077" y="112163"/>
            <a:ext cx="3072554" cy="1645994"/>
          </a:xfrm>
          <a:prstGeom prst="rect">
            <a:avLst/>
          </a:prstGeom>
          <a:noFill/>
          <a:ln>
            <a:noFill/>
          </a:ln>
        </p:spPr>
      </p:pic>
      <p:pic>
        <p:nvPicPr>
          <p:cNvPr id="217" name="Google Shape;217;p10"/>
          <p:cNvPicPr preferRelativeResize="0"/>
          <p:nvPr/>
        </p:nvPicPr>
        <p:blipFill rotWithShape="1">
          <a:blip r:embed="rId5">
            <a:alphaModFix/>
          </a:blip>
          <a:srcRect/>
          <a:stretch/>
        </p:blipFill>
        <p:spPr>
          <a:xfrm rot="-281253">
            <a:off x="544514" y="4186239"/>
            <a:ext cx="2100262" cy="2100262"/>
          </a:xfrm>
          <a:prstGeom prst="rect">
            <a:avLst/>
          </a:prstGeom>
          <a:noFill/>
          <a:ln>
            <a:noFill/>
          </a:ln>
        </p:spPr>
      </p:pic>
      <p:sp>
        <p:nvSpPr>
          <p:cNvPr id="218" name="Google Shape;218;p10"/>
          <p:cNvSpPr/>
          <p:nvPr/>
        </p:nvSpPr>
        <p:spPr>
          <a:xfrm rot="-242032">
            <a:off x="1314452" y="3543301"/>
            <a:ext cx="2128837" cy="471488"/>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omic Sans MS"/>
                <a:ea typeface="Comic Sans MS"/>
                <a:cs typeface="Comic Sans MS"/>
                <a:sym typeface="Comic Sans MS"/>
              </a:rPr>
              <a:t>Science</a:t>
            </a:r>
            <a:endParaRPr sz="1800" b="0" i="0" u="none" strike="noStrike" cap="none">
              <a:solidFill>
                <a:schemeClr val="lt1"/>
              </a:solidFill>
              <a:latin typeface="Comic Sans MS"/>
              <a:ea typeface="Comic Sans MS"/>
              <a:cs typeface="Comic Sans MS"/>
              <a:sym typeface="Comic Sans MS"/>
            </a:endParaRPr>
          </a:p>
        </p:txBody>
      </p:sp>
      <p:pic>
        <p:nvPicPr>
          <p:cNvPr id="219" name="Google Shape;219;p10"/>
          <p:cNvPicPr preferRelativeResize="0"/>
          <p:nvPr/>
        </p:nvPicPr>
        <p:blipFill rotWithShape="1">
          <a:blip r:embed="rId6">
            <a:alphaModFix/>
          </a:blip>
          <a:srcRect/>
          <a:stretch/>
        </p:blipFill>
        <p:spPr>
          <a:xfrm>
            <a:off x="2443164" y="4657725"/>
            <a:ext cx="2533646" cy="1900234"/>
          </a:xfrm>
          <a:prstGeom prst="rect">
            <a:avLst/>
          </a:prstGeom>
          <a:noFill/>
          <a:ln>
            <a:noFill/>
          </a:ln>
        </p:spPr>
      </p:pic>
      <p:pic>
        <p:nvPicPr>
          <p:cNvPr id="220" name="Google Shape;220;p10"/>
          <p:cNvPicPr preferRelativeResize="0"/>
          <p:nvPr/>
        </p:nvPicPr>
        <p:blipFill rotWithShape="1">
          <a:blip r:embed="rId7">
            <a:alphaModFix/>
          </a:blip>
          <a:srcRect l="4000"/>
          <a:stretch/>
        </p:blipFill>
        <p:spPr>
          <a:xfrm rot="881171">
            <a:off x="3471864" y="3471864"/>
            <a:ext cx="2057400" cy="1607344"/>
          </a:xfrm>
          <a:prstGeom prst="rect">
            <a:avLst/>
          </a:prstGeom>
          <a:noFill/>
          <a:ln>
            <a:noFill/>
          </a:ln>
        </p:spPr>
      </p:pic>
      <p:pic>
        <p:nvPicPr>
          <p:cNvPr id="221" name="Google Shape;221;p10"/>
          <p:cNvPicPr preferRelativeResize="0"/>
          <p:nvPr/>
        </p:nvPicPr>
        <p:blipFill rotWithShape="1">
          <a:blip r:embed="rId8">
            <a:alphaModFix/>
          </a:blip>
          <a:srcRect/>
          <a:stretch/>
        </p:blipFill>
        <p:spPr>
          <a:xfrm rot="1124294">
            <a:off x="4686299" y="4898113"/>
            <a:ext cx="2200275" cy="1650206"/>
          </a:xfrm>
          <a:prstGeom prst="rect">
            <a:avLst/>
          </a:prstGeom>
          <a:noFill/>
          <a:ln>
            <a:noFill/>
          </a:ln>
        </p:spPr>
      </p:pic>
      <p:sp>
        <p:nvSpPr>
          <p:cNvPr id="222" name="Google Shape;222;p10"/>
          <p:cNvSpPr/>
          <p:nvPr/>
        </p:nvSpPr>
        <p:spPr>
          <a:xfrm rot="231333">
            <a:off x="9153528" y="3395664"/>
            <a:ext cx="2128837" cy="471488"/>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omic Sans MS"/>
                <a:ea typeface="Comic Sans MS"/>
                <a:cs typeface="Comic Sans MS"/>
                <a:sym typeface="Comic Sans MS"/>
              </a:rPr>
              <a:t>Art</a:t>
            </a:r>
            <a:endParaRPr sz="1800" b="0" i="0" u="none" strike="noStrike" cap="none">
              <a:solidFill>
                <a:schemeClr val="lt1"/>
              </a:solidFill>
              <a:latin typeface="Comic Sans MS"/>
              <a:ea typeface="Comic Sans MS"/>
              <a:cs typeface="Comic Sans MS"/>
              <a:sym typeface="Comic Sans MS"/>
            </a:endParaRPr>
          </a:p>
        </p:txBody>
      </p:sp>
      <p:pic>
        <p:nvPicPr>
          <p:cNvPr id="223" name="Google Shape;223;p10"/>
          <p:cNvPicPr preferRelativeResize="0"/>
          <p:nvPr/>
        </p:nvPicPr>
        <p:blipFill rotWithShape="1">
          <a:blip r:embed="rId9">
            <a:alphaModFix/>
          </a:blip>
          <a:srcRect/>
          <a:stretch/>
        </p:blipFill>
        <p:spPr>
          <a:xfrm rot="487831">
            <a:off x="9638285" y="5271777"/>
            <a:ext cx="1941653" cy="1456240"/>
          </a:xfrm>
          <a:prstGeom prst="rect">
            <a:avLst/>
          </a:prstGeom>
          <a:noFill/>
          <a:ln>
            <a:noFill/>
          </a:ln>
        </p:spPr>
      </p:pic>
      <p:pic>
        <p:nvPicPr>
          <p:cNvPr id="224" name="Google Shape;224;p10"/>
          <p:cNvPicPr preferRelativeResize="0"/>
          <p:nvPr/>
        </p:nvPicPr>
        <p:blipFill rotWithShape="1">
          <a:blip r:embed="rId10">
            <a:alphaModFix/>
          </a:blip>
          <a:srcRect/>
          <a:stretch/>
        </p:blipFill>
        <p:spPr>
          <a:xfrm rot="-400370">
            <a:off x="7806093" y="5120225"/>
            <a:ext cx="1944689" cy="1458517"/>
          </a:xfrm>
          <a:prstGeom prst="rect">
            <a:avLst/>
          </a:prstGeom>
          <a:noFill/>
          <a:ln>
            <a:noFill/>
          </a:ln>
        </p:spPr>
      </p:pic>
      <p:pic>
        <p:nvPicPr>
          <p:cNvPr id="225" name="Google Shape;225;p10"/>
          <p:cNvPicPr preferRelativeResize="0"/>
          <p:nvPr/>
        </p:nvPicPr>
        <p:blipFill rotWithShape="1">
          <a:blip r:embed="rId11">
            <a:alphaModFix/>
          </a:blip>
          <a:srcRect/>
          <a:stretch/>
        </p:blipFill>
        <p:spPr>
          <a:xfrm rot="455679">
            <a:off x="9931021" y="4032915"/>
            <a:ext cx="1910685" cy="1433014"/>
          </a:xfrm>
          <a:prstGeom prst="rect">
            <a:avLst/>
          </a:prstGeom>
          <a:noFill/>
          <a:ln>
            <a:noFill/>
          </a:ln>
        </p:spPr>
      </p:pic>
      <p:pic>
        <p:nvPicPr>
          <p:cNvPr id="226" name="Google Shape;226;p10"/>
          <p:cNvPicPr preferRelativeResize="0"/>
          <p:nvPr/>
        </p:nvPicPr>
        <p:blipFill rotWithShape="1">
          <a:blip r:embed="rId12">
            <a:alphaModFix/>
          </a:blip>
          <a:srcRect/>
          <a:stretch/>
        </p:blipFill>
        <p:spPr>
          <a:xfrm>
            <a:off x="8314756" y="3944203"/>
            <a:ext cx="1828800" cy="1371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538db13e4e_0_8"/>
          <p:cNvSpPr txBox="1"/>
          <p:nvPr/>
        </p:nvSpPr>
        <p:spPr>
          <a:xfrm>
            <a:off x="612648" y="365125"/>
            <a:ext cx="5295000" cy="2063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600"/>
              </a:spcAft>
              <a:buNone/>
            </a:pPr>
            <a:r>
              <a:rPr lang="en-GB" sz="5400" b="0" i="0" u="none" strike="noStrike" cap="none">
                <a:solidFill>
                  <a:schemeClr val="dk1"/>
                </a:solidFill>
                <a:latin typeface="Calibri"/>
                <a:ea typeface="Calibri"/>
                <a:cs typeface="Calibri"/>
                <a:sym typeface="Calibri"/>
              </a:rPr>
              <a:t>Well-being and mental health</a:t>
            </a:r>
            <a:endParaRPr sz="5400" b="0" i="0" u="none" strike="noStrike" cap="none">
              <a:solidFill>
                <a:schemeClr val="dk1"/>
              </a:solidFill>
              <a:latin typeface="Calibri"/>
              <a:ea typeface="Calibri"/>
              <a:cs typeface="Calibri"/>
              <a:sym typeface="Calibri"/>
            </a:endParaRPr>
          </a:p>
        </p:txBody>
      </p:sp>
      <p:pic>
        <p:nvPicPr>
          <p:cNvPr id="232" name="Google Shape;232;g2538db13e4e_0_8"/>
          <p:cNvPicPr preferRelativeResize="0"/>
          <p:nvPr/>
        </p:nvPicPr>
        <p:blipFill rotWithShape="1">
          <a:blip r:embed="rId3">
            <a:alphaModFix/>
          </a:blip>
          <a:srcRect/>
          <a:stretch/>
        </p:blipFill>
        <p:spPr>
          <a:xfrm>
            <a:off x="6532915" y="393669"/>
            <a:ext cx="2988469" cy="2514336"/>
          </a:xfrm>
          <a:prstGeom prst="rect">
            <a:avLst/>
          </a:prstGeom>
          <a:noFill/>
          <a:ln>
            <a:noFill/>
          </a:ln>
        </p:spPr>
      </p:pic>
      <p:pic>
        <p:nvPicPr>
          <p:cNvPr id="233" name="Google Shape;233;g2538db13e4e_0_8" descr="Image result for southridge first school logo"/>
          <p:cNvPicPr preferRelativeResize="0"/>
          <p:nvPr/>
        </p:nvPicPr>
        <p:blipFill rotWithShape="1">
          <a:blip r:embed="rId4">
            <a:alphaModFix/>
          </a:blip>
          <a:srcRect b="18140"/>
          <a:stretch/>
        </p:blipFill>
        <p:spPr>
          <a:xfrm>
            <a:off x="9287394" y="781905"/>
            <a:ext cx="2904606" cy="1749235"/>
          </a:xfrm>
          <a:prstGeom prst="rect">
            <a:avLst/>
          </a:prstGeom>
          <a:noFill/>
          <a:ln>
            <a:noFill/>
          </a:ln>
        </p:spPr>
      </p:pic>
      <p:sp>
        <p:nvSpPr>
          <p:cNvPr id="234" name="Google Shape;234;g2538db13e4e_0_8"/>
          <p:cNvSpPr txBox="1"/>
          <p:nvPr/>
        </p:nvSpPr>
        <p:spPr>
          <a:xfrm>
            <a:off x="612647" y="2908005"/>
            <a:ext cx="6540600" cy="3826200"/>
          </a:xfrm>
          <a:prstGeom prst="rect">
            <a:avLst/>
          </a:prstGeom>
          <a:noFill/>
          <a:ln>
            <a:noFill/>
          </a:ln>
        </p:spPr>
        <p:txBody>
          <a:bodyPr spcFirstLastPara="1" wrap="square" lIns="91425" tIns="45700" rIns="91425" bIns="45700" anchor="t" anchorCtr="0">
            <a:normAutofit fontScale="62500" lnSpcReduction="20000"/>
          </a:bodyPr>
          <a:lstStyle/>
          <a:p>
            <a:pPr marL="285750" marR="0" lvl="0" indent="-201168" algn="l" rtl="0">
              <a:lnSpc>
                <a:spcPct val="90000"/>
              </a:lnSpc>
              <a:spcBef>
                <a:spcPts val="0"/>
              </a:spcBef>
              <a:spcAft>
                <a:spcPts val="0"/>
              </a:spcAft>
              <a:buClr>
                <a:schemeClr val="dk1"/>
              </a:buClr>
              <a:buSzPct val="144000"/>
              <a:buFont typeface="Arial"/>
              <a:buChar char="•"/>
            </a:pPr>
            <a:r>
              <a:rPr lang="en-GB" sz="2000" b="0" i="0" u="none" strike="noStrike" cap="none">
                <a:solidFill>
                  <a:schemeClr val="dk1"/>
                </a:solidFill>
                <a:latin typeface="Calibri"/>
                <a:ea typeface="Calibri"/>
                <a:cs typeface="Calibri"/>
                <a:sym typeface="Calibri"/>
              </a:rPr>
              <a:t>From September we are launching a new whole school mental health initiative with Blue Mental Health Education and Training.</a:t>
            </a:r>
            <a:endParaRPr sz="2000" b="0" i="0" u="none" strike="noStrike" cap="none">
              <a:solidFill>
                <a:schemeClr val="dk1"/>
              </a:solidFill>
              <a:latin typeface="Calibri"/>
              <a:ea typeface="Calibri"/>
              <a:cs typeface="Calibri"/>
              <a:sym typeface="Calibri"/>
            </a:endParaRPr>
          </a:p>
          <a:p>
            <a:pPr marL="57150" marR="0" lvl="0" indent="57150" algn="l" rtl="0">
              <a:lnSpc>
                <a:spcPct val="90000"/>
              </a:lnSpc>
              <a:spcBef>
                <a:spcPts val="600"/>
              </a:spcBef>
              <a:spcAft>
                <a:spcPts val="0"/>
              </a:spcAft>
              <a:buClr>
                <a:schemeClr val="dk1"/>
              </a:buClr>
              <a:buSzPct val="144000"/>
              <a:buFont typeface="Arial"/>
              <a:buNone/>
            </a:pPr>
            <a:endParaRPr sz="2000" b="0" i="0" u="none" strike="noStrike" cap="none">
              <a:solidFill>
                <a:schemeClr val="dk1"/>
              </a:solidFill>
              <a:latin typeface="Calibri"/>
              <a:ea typeface="Calibri"/>
              <a:cs typeface="Calibri"/>
              <a:sym typeface="Calibri"/>
            </a:endParaRPr>
          </a:p>
          <a:p>
            <a:pPr marL="285750" marR="0" lvl="0" indent="-201168" algn="l" rtl="0">
              <a:lnSpc>
                <a:spcPct val="90000"/>
              </a:lnSpc>
              <a:spcBef>
                <a:spcPts val="600"/>
              </a:spcBef>
              <a:spcAft>
                <a:spcPts val="0"/>
              </a:spcAft>
              <a:buClr>
                <a:schemeClr val="dk1"/>
              </a:buClr>
              <a:buSzPct val="144000"/>
              <a:buFont typeface="Arial"/>
              <a:buChar char="•"/>
            </a:pPr>
            <a:r>
              <a:rPr lang="en-GB" sz="2000" b="0" i="0" u="none" strike="noStrike" cap="none">
                <a:solidFill>
                  <a:schemeClr val="dk1"/>
                </a:solidFill>
                <a:latin typeface="Calibri"/>
                <a:ea typeface="Calibri"/>
                <a:cs typeface="Calibri"/>
                <a:sym typeface="Calibri"/>
              </a:rPr>
              <a:t>Focus: develop partnership between Blue, parents and school staff; all working together to promote the health and well-being of your child(ren).</a:t>
            </a:r>
            <a:endParaRPr sz="2000" b="0" i="0" u="none" strike="noStrike" cap="none">
              <a:solidFill>
                <a:schemeClr val="dk1"/>
              </a:solidFill>
              <a:latin typeface="Calibri"/>
              <a:ea typeface="Calibri"/>
              <a:cs typeface="Calibri"/>
              <a:sym typeface="Calibri"/>
            </a:endParaRPr>
          </a:p>
          <a:p>
            <a:pPr marL="285750" marR="0" lvl="0" indent="-114300" algn="l" rtl="0">
              <a:lnSpc>
                <a:spcPct val="90000"/>
              </a:lnSpc>
              <a:spcBef>
                <a:spcPts val="600"/>
              </a:spcBef>
              <a:spcAft>
                <a:spcPts val="0"/>
              </a:spcAft>
              <a:buClr>
                <a:schemeClr val="dk1"/>
              </a:buClr>
              <a:buSzPct val="144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r>
              <a:rPr lang="en-GB" sz="2000" b="1" i="0" u="none" strike="noStrike" cap="none">
                <a:solidFill>
                  <a:schemeClr val="dk1"/>
                </a:solidFill>
                <a:latin typeface="Calibri"/>
                <a:ea typeface="Calibri"/>
                <a:cs typeface="Calibri"/>
                <a:sym typeface="Calibri"/>
              </a:rPr>
              <a:t>Key Aspects:-</a:t>
            </a:r>
            <a:endParaRPr sz="2000" b="1" i="0" u="none" strike="noStrike" cap="none">
              <a:solidFill>
                <a:schemeClr val="dk1"/>
              </a:solidFill>
              <a:latin typeface="Calibri"/>
              <a:ea typeface="Calibri"/>
              <a:cs typeface="Calibri"/>
              <a:sym typeface="Calibri"/>
            </a:endParaRPr>
          </a:p>
          <a:p>
            <a:pPr marL="285750" marR="0" lvl="0" indent="-201168" algn="l" rtl="0">
              <a:lnSpc>
                <a:spcPct val="90000"/>
              </a:lnSpc>
              <a:spcBef>
                <a:spcPts val="600"/>
              </a:spcBef>
              <a:spcAft>
                <a:spcPts val="0"/>
              </a:spcAft>
              <a:buClr>
                <a:schemeClr val="dk1"/>
              </a:buClr>
              <a:buSzPct val="144000"/>
              <a:buFont typeface="Arial"/>
              <a:buChar char="•"/>
            </a:pPr>
            <a:r>
              <a:rPr lang="en-GB" sz="2000" b="0" i="0" u="none" strike="noStrike" cap="none">
                <a:solidFill>
                  <a:schemeClr val="dk1"/>
                </a:solidFill>
                <a:latin typeface="Calibri"/>
                <a:ea typeface="Calibri"/>
                <a:cs typeface="Calibri"/>
                <a:sym typeface="Calibri"/>
              </a:rPr>
              <a:t>Developing ways of supporting all children in school, and particularly those with low level anxiety.</a:t>
            </a:r>
            <a:endParaRPr/>
          </a:p>
          <a:p>
            <a:pPr marL="285750" marR="0" lvl="0" indent="-201168" algn="l" rtl="0">
              <a:lnSpc>
                <a:spcPct val="90000"/>
              </a:lnSpc>
              <a:spcBef>
                <a:spcPts val="600"/>
              </a:spcBef>
              <a:spcAft>
                <a:spcPts val="0"/>
              </a:spcAft>
              <a:buClr>
                <a:schemeClr val="dk1"/>
              </a:buClr>
              <a:buSzPct val="144000"/>
              <a:buFont typeface="Arial"/>
              <a:buChar char="•"/>
            </a:pPr>
            <a:r>
              <a:rPr lang="en-GB" sz="2000" b="0" i="0" u="none" strike="noStrike" cap="none">
                <a:solidFill>
                  <a:schemeClr val="dk1"/>
                </a:solidFill>
                <a:latin typeface="Calibri"/>
                <a:ea typeface="Calibri"/>
                <a:cs typeface="Calibri"/>
                <a:sym typeface="Calibri"/>
              </a:rPr>
              <a:t>Developing a common understanding, approach and vocabulary for supporting our children both in school and at home. </a:t>
            </a:r>
            <a:endParaRPr/>
          </a:p>
          <a:p>
            <a:pPr marL="285750" marR="0" lvl="0" indent="-201168" algn="l" rtl="0">
              <a:lnSpc>
                <a:spcPct val="90000"/>
              </a:lnSpc>
              <a:spcBef>
                <a:spcPts val="600"/>
              </a:spcBef>
              <a:spcAft>
                <a:spcPts val="0"/>
              </a:spcAft>
              <a:buClr>
                <a:schemeClr val="dk1"/>
              </a:buClr>
              <a:buSzPct val="144000"/>
              <a:buFont typeface="Arial"/>
              <a:buChar char="•"/>
            </a:pPr>
            <a:r>
              <a:rPr lang="en-GB" sz="2000" b="0" i="0" u="none" strike="noStrike" cap="none">
                <a:solidFill>
                  <a:schemeClr val="dk1"/>
                </a:solidFill>
                <a:latin typeface="Calibri"/>
                <a:ea typeface="Calibri"/>
                <a:cs typeface="Calibri"/>
                <a:sym typeface="Calibri"/>
              </a:rPr>
              <a:t>September training day will launch the project and provide initial training for staff.</a:t>
            </a:r>
            <a:endParaRPr sz="2000" b="0" i="0" u="none" strike="noStrike" cap="none">
              <a:solidFill>
                <a:schemeClr val="dk1"/>
              </a:solidFill>
              <a:latin typeface="Calibri"/>
              <a:ea typeface="Calibri"/>
              <a:cs typeface="Calibri"/>
              <a:sym typeface="Calibri"/>
            </a:endParaRPr>
          </a:p>
          <a:p>
            <a:pPr marL="285750" marR="0" lvl="0" indent="-201168" algn="l" rtl="0">
              <a:lnSpc>
                <a:spcPct val="90000"/>
              </a:lnSpc>
              <a:spcBef>
                <a:spcPts val="600"/>
              </a:spcBef>
              <a:spcAft>
                <a:spcPts val="0"/>
              </a:spcAft>
              <a:buClr>
                <a:schemeClr val="dk1"/>
              </a:buClr>
              <a:buSzPct val="144000"/>
              <a:buFont typeface="Arial"/>
              <a:buChar char="•"/>
            </a:pPr>
            <a:r>
              <a:rPr lang="en-GB" sz="2000" b="0" i="0" u="none" strike="noStrike" cap="none">
                <a:solidFill>
                  <a:schemeClr val="dk1"/>
                </a:solidFill>
                <a:latin typeface="Calibri"/>
                <a:ea typeface="Calibri"/>
                <a:cs typeface="Calibri"/>
                <a:sym typeface="Calibri"/>
              </a:rPr>
              <a:t>Evening sessions will be timetabled from the autumn term to which parents and carers will be invited. These will be led by representatives from Blue, and will likely be hosted at our feeder Middle School – Valley Gardens. (More information will follow in the September Newsletter.)</a:t>
            </a:r>
            <a:endParaRPr/>
          </a:p>
          <a:p>
            <a:pPr marL="57150" marR="0" lvl="0" indent="57150" algn="l" rtl="0">
              <a:lnSpc>
                <a:spcPct val="90000"/>
              </a:lnSpc>
              <a:spcBef>
                <a:spcPts val="600"/>
              </a:spcBef>
              <a:spcAft>
                <a:spcPts val="0"/>
              </a:spcAft>
              <a:buClr>
                <a:schemeClr val="dk1"/>
              </a:buClr>
              <a:buSzPct val="144000"/>
              <a:buFont typeface="Arial"/>
              <a:buNone/>
            </a:pPr>
            <a:endParaRPr sz="2000" b="0" i="0" u="none" strike="noStrike" cap="none">
              <a:solidFill>
                <a:schemeClr val="dk1"/>
              </a:solidFill>
              <a:latin typeface="Calibri"/>
              <a:ea typeface="Calibri"/>
              <a:cs typeface="Calibri"/>
              <a:sym typeface="Calibri"/>
            </a:endParaRPr>
          </a:p>
          <a:p>
            <a:pPr marL="57150" marR="0" lvl="0" indent="57150" algn="l" rtl="0">
              <a:lnSpc>
                <a:spcPct val="90000"/>
              </a:lnSpc>
              <a:spcBef>
                <a:spcPts val="600"/>
              </a:spcBef>
              <a:spcAft>
                <a:spcPts val="0"/>
              </a:spcAft>
              <a:buClr>
                <a:schemeClr val="dk1"/>
              </a:buClr>
              <a:buSzPct val="144000"/>
              <a:buFont typeface="Arial"/>
              <a:buNone/>
            </a:pPr>
            <a:endParaRPr sz="2000" b="0" i="0" u="none" strike="noStrike" cap="none">
              <a:solidFill>
                <a:schemeClr val="dk1"/>
              </a:solidFill>
              <a:latin typeface="Calibri"/>
              <a:ea typeface="Calibri"/>
              <a:cs typeface="Calibri"/>
              <a:sym typeface="Calibri"/>
            </a:endParaRPr>
          </a:p>
          <a:p>
            <a:pPr marL="57150" marR="0" lvl="0" indent="-29718" algn="l" rtl="0">
              <a:lnSpc>
                <a:spcPct val="90000"/>
              </a:lnSpc>
              <a:spcBef>
                <a:spcPts val="600"/>
              </a:spcBef>
              <a:spcAft>
                <a:spcPts val="0"/>
              </a:spcAft>
              <a:buClr>
                <a:schemeClr val="dk1"/>
              </a:buClr>
              <a:buSzPct val="144000"/>
              <a:buFont typeface="Arial"/>
              <a:buChar char="•"/>
            </a:pPr>
            <a:r>
              <a:rPr lang="en-GB" sz="2000" b="0" i="0" u="none" strike="noStrike" cap="none">
                <a:solidFill>
                  <a:schemeClr val="dk1"/>
                </a:solidFill>
                <a:latin typeface="Calibri"/>
                <a:ea typeface="Calibri"/>
                <a:cs typeface="Calibri"/>
                <a:sym typeface="Calibri"/>
              </a:rPr>
              <a:t>Please feel free to find out more about Blue Mental Health and Education Training at www.bmhet.co.uk</a:t>
            </a:r>
            <a:endParaRPr/>
          </a:p>
          <a:p>
            <a:pPr marL="0" marR="0" lvl="0" indent="114300" algn="l" rtl="0">
              <a:lnSpc>
                <a:spcPct val="90000"/>
              </a:lnSpc>
              <a:spcBef>
                <a:spcPts val="600"/>
              </a:spcBef>
              <a:spcAft>
                <a:spcPts val="0"/>
              </a:spcAft>
              <a:buClr>
                <a:srgbClr val="000000"/>
              </a:buClr>
              <a:buSzPct val="319999"/>
              <a:buFont typeface="Arial"/>
              <a:buNone/>
            </a:pPr>
            <a:endParaRPr sz="900" b="0" i="0" u="none" strike="noStrike" cap="none">
              <a:solidFill>
                <a:schemeClr val="dk1"/>
              </a:solidFill>
              <a:latin typeface="Calibri"/>
              <a:ea typeface="Calibri"/>
              <a:cs typeface="Calibri"/>
              <a:sym typeface="Calibri"/>
            </a:endParaRPr>
          </a:p>
          <a:p>
            <a:pPr marL="0" marR="0" lvl="0" indent="114300" algn="l" rtl="0">
              <a:lnSpc>
                <a:spcPct val="90000"/>
              </a:lnSpc>
              <a:spcBef>
                <a:spcPts val="600"/>
              </a:spcBef>
              <a:spcAft>
                <a:spcPts val="0"/>
              </a:spcAft>
              <a:buClr>
                <a:srgbClr val="000000"/>
              </a:buClr>
              <a:buSzPct val="319999"/>
              <a:buFont typeface="Arial"/>
              <a:buNone/>
            </a:pPr>
            <a:endParaRPr sz="900" b="0" i="0" u="none" strike="noStrike" cap="none">
              <a:solidFill>
                <a:schemeClr val="dk1"/>
              </a:solidFill>
              <a:latin typeface="Calibri"/>
              <a:ea typeface="Calibri"/>
              <a:cs typeface="Calibri"/>
              <a:sym typeface="Calibri"/>
            </a:endParaRPr>
          </a:p>
          <a:p>
            <a:pPr marL="0" marR="0" lvl="0" indent="114300" algn="l" rtl="0">
              <a:lnSpc>
                <a:spcPct val="90000"/>
              </a:lnSpc>
              <a:spcBef>
                <a:spcPts val="600"/>
              </a:spcBef>
              <a:spcAft>
                <a:spcPts val="0"/>
              </a:spcAft>
              <a:buClr>
                <a:srgbClr val="000000"/>
              </a:buClr>
              <a:buSzPct val="319999"/>
              <a:buFont typeface="Arial"/>
              <a:buNone/>
            </a:pPr>
            <a:endParaRPr sz="900" b="0" i="0" u="none" strike="noStrike" cap="none">
              <a:solidFill>
                <a:schemeClr val="dk1"/>
              </a:solidFill>
              <a:latin typeface="Calibri"/>
              <a:ea typeface="Calibri"/>
              <a:cs typeface="Calibri"/>
              <a:sym typeface="Calibri"/>
            </a:endParaRPr>
          </a:p>
          <a:p>
            <a:pPr marL="0" marR="0" lvl="0" indent="114300" algn="l" rtl="0">
              <a:lnSpc>
                <a:spcPct val="90000"/>
              </a:lnSpc>
              <a:spcBef>
                <a:spcPts val="600"/>
              </a:spcBef>
              <a:spcAft>
                <a:spcPts val="0"/>
              </a:spcAft>
              <a:buClr>
                <a:srgbClr val="000000"/>
              </a:buClr>
              <a:buSzPct val="319999"/>
              <a:buFont typeface="Arial"/>
              <a:buNone/>
            </a:pPr>
            <a:endParaRPr sz="900" b="0" i="0" u="none" strike="noStrike" cap="none">
              <a:solidFill>
                <a:schemeClr val="dk1"/>
              </a:solidFill>
              <a:latin typeface="Calibri"/>
              <a:ea typeface="Calibri"/>
              <a:cs typeface="Calibri"/>
              <a:sym typeface="Calibri"/>
            </a:endParaRPr>
          </a:p>
          <a:p>
            <a:pPr marL="0" marR="0" lvl="0" indent="114300" algn="l" rtl="0">
              <a:lnSpc>
                <a:spcPct val="90000"/>
              </a:lnSpc>
              <a:spcBef>
                <a:spcPts val="600"/>
              </a:spcBef>
              <a:spcAft>
                <a:spcPts val="0"/>
              </a:spcAft>
              <a:buClr>
                <a:srgbClr val="000000"/>
              </a:buClr>
              <a:buSzPct val="319999"/>
              <a:buFont typeface="Arial"/>
              <a:buNone/>
            </a:pPr>
            <a:endParaRPr sz="900" b="0" i="0" u="none" strike="noStrike" cap="none">
              <a:solidFill>
                <a:schemeClr val="dk1"/>
              </a:solidFill>
              <a:latin typeface="Calibri"/>
              <a:ea typeface="Calibri"/>
              <a:cs typeface="Calibri"/>
              <a:sym typeface="Calibri"/>
            </a:endParaRPr>
          </a:p>
          <a:p>
            <a:pPr marL="0" marR="0" lvl="0" indent="114300" algn="l" rtl="0">
              <a:lnSpc>
                <a:spcPct val="90000"/>
              </a:lnSpc>
              <a:spcBef>
                <a:spcPts val="600"/>
              </a:spcBef>
              <a:spcAft>
                <a:spcPts val="0"/>
              </a:spcAft>
              <a:buClr>
                <a:srgbClr val="000000"/>
              </a:buClr>
              <a:buSzPct val="319999"/>
              <a:buFont typeface="Arial"/>
              <a:buNone/>
            </a:pPr>
            <a:endParaRPr sz="900" b="0" i="0" u="none" strike="noStrike" cap="none">
              <a:solidFill>
                <a:schemeClr val="dk1"/>
              </a:solidFill>
              <a:latin typeface="Calibri"/>
              <a:ea typeface="Calibri"/>
              <a:cs typeface="Calibri"/>
              <a:sym typeface="Calibri"/>
            </a:endParaRPr>
          </a:p>
          <a:p>
            <a:pPr marL="0" marR="0" lvl="0" indent="114300" algn="l" rtl="0">
              <a:lnSpc>
                <a:spcPct val="90000"/>
              </a:lnSpc>
              <a:spcBef>
                <a:spcPts val="600"/>
              </a:spcBef>
              <a:spcAft>
                <a:spcPts val="600"/>
              </a:spcAft>
              <a:buClr>
                <a:srgbClr val="000000"/>
              </a:buClr>
              <a:buSzPct val="319999"/>
              <a:buFont typeface="Arial"/>
              <a:buNone/>
            </a:pPr>
            <a:endParaRPr sz="900" b="0" i="0" u="none" strike="noStrike" cap="none">
              <a:solidFill>
                <a:schemeClr val="dk1"/>
              </a:solidFill>
              <a:latin typeface="Calibri"/>
              <a:ea typeface="Calibri"/>
              <a:cs typeface="Calibri"/>
              <a:sym typeface="Calibri"/>
            </a:endParaRPr>
          </a:p>
        </p:txBody>
      </p:sp>
      <p:pic>
        <p:nvPicPr>
          <p:cNvPr id="235" name="Google Shape;235;g2538db13e4e_0_8"/>
          <p:cNvPicPr preferRelativeResize="0"/>
          <p:nvPr/>
        </p:nvPicPr>
        <p:blipFill rotWithShape="1">
          <a:blip r:embed="rId5">
            <a:alphaModFix/>
          </a:blip>
          <a:srcRect/>
          <a:stretch/>
        </p:blipFill>
        <p:spPr>
          <a:xfrm>
            <a:off x="7153274" y="4738902"/>
            <a:ext cx="5015618" cy="21190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13"/>
          <p:cNvPicPr preferRelativeResize="0"/>
          <p:nvPr/>
        </p:nvPicPr>
        <p:blipFill rotWithShape="1">
          <a:blip r:embed="rId3">
            <a:alphaModFix/>
          </a:blip>
          <a:srcRect t="69857"/>
          <a:stretch/>
        </p:blipFill>
        <p:spPr>
          <a:xfrm>
            <a:off x="1328796" y="4284677"/>
            <a:ext cx="9723517" cy="2067190"/>
          </a:xfrm>
          <a:prstGeom prst="rect">
            <a:avLst/>
          </a:prstGeom>
          <a:noFill/>
          <a:ln>
            <a:noFill/>
          </a:ln>
        </p:spPr>
      </p:pic>
      <p:sp>
        <p:nvSpPr>
          <p:cNvPr id="241" name="Google Shape;241;p13"/>
          <p:cNvSpPr txBox="1"/>
          <p:nvPr/>
        </p:nvSpPr>
        <p:spPr>
          <a:xfrm>
            <a:off x="974035" y="457200"/>
            <a:ext cx="108435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800" b="0" i="0" u="none" strike="noStrike" cap="none">
                <a:solidFill>
                  <a:schemeClr val="dk1"/>
                </a:solidFill>
                <a:latin typeface="Comic Sans MS"/>
                <a:ea typeface="Comic Sans MS"/>
                <a:cs typeface="Comic Sans MS"/>
                <a:sym typeface="Comic Sans MS"/>
              </a:rPr>
              <a:t>PSHE – Relationships Education</a:t>
            </a:r>
            <a:endParaRPr sz="1800" b="0" i="0" u="none" strike="noStrike" cap="none">
              <a:solidFill>
                <a:srgbClr val="000000"/>
              </a:solidFill>
              <a:latin typeface="Arial"/>
              <a:ea typeface="Arial"/>
              <a:cs typeface="Arial"/>
              <a:sym typeface="Arial"/>
            </a:endParaRPr>
          </a:p>
        </p:txBody>
      </p:sp>
      <p:sp>
        <p:nvSpPr>
          <p:cNvPr id="242" name="Google Shape;242;p13"/>
          <p:cNvSpPr txBox="1"/>
          <p:nvPr/>
        </p:nvSpPr>
        <p:spPr>
          <a:xfrm>
            <a:off x="1600200" y="1878496"/>
            <a:ext cx="10217400" cy="1754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GB" sz="1800" b="0" i="0" u="none" strike="noStrike" cap="none">
                <a:solidFill>
                  <a:schemeClr val="dk1"/>
                </a:solidFill>
                <a:latin typeface="Comic Sans MS"/>
                <a:ea typeface="Comic Sans MS"/>
                <a:cs typeface="Comic Sans MS"/>
                <a:sym typeface="Comic Sans MS"/>
              </a:rPr>
              <a:t>Relationships education is compulsory in all primary schools</a:t>
            </a:r>
            <a:r>
              <a:rPr lang="en-GB"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GB" sz="1800" b="0" i="0" u="none" strike="noStrike" cap="none">
                <a:solidFill>
                  <a:schemeClr val="dk1"/>
                </a:solidFill>
                <a:latin typeface="Comic Sans MS"/>
                <a:ea typeface="Comic Sans MS"/>
                <a:cs typeface="Comic Sans MS"/>
                <a:sym typeface="Comic Sans MS"/>
              </a:rPr>
              <a:t>We are a first school and the focus of our curriculum is on the children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omic Sans MS"/>
                <a:ea typeface="Comic Sans MS"/>
                <a:cs typeface="Comic Sans MS"/>
                <a:sym typeface="Comic Sans MS"/>
              </a:rPr>
              <a:t>    developing healthy and respectful relationships.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txBox="1"/>
          <p:nvPr/>
        </p:nvSpPr>
        <p:spPr>
          <a:xfrm>
            <a:off x="180324" y="457200"/>
            <a:ext cx="116373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800" b="0" i="0" u="none" strike="noStrike" cap="none">
                <a:solidFill>
                  <a:schemeClr val="dk1"/>
                </a:solidFill>
                <a:latin typeface="Comic Sans MS"/>
                <a:ea typeface="Comic Sans MS"/>
                <a:cs typeface="Comic Sans MS"/>
                <a:sym typeface="Comic Sans MS"/>
              </a:rPr>
              <a:t>Key Aspects of Relationships Education:</a:t>
            </a:r>
            <a:endParaRPr sz="1800" b="0" i="0" u="none" strike="noStrike" cap="none">
              <a:solidFill>
                <a:srgbClr val="000000"/>
              </a:solidFill>
              <a:latin typeface="Arial"/>
              <a:ea typeface="Arial"/>
              <a:cs typeface="Arial"/>
              <a:sym typeface="Arial"/>
            </a:endParaRPr>
          </a:p>
        </p:txBody>
      </p:sp>
      <p:sp>
        <p:nvSpPr>
          <p:cNvPr id="248" name="Google Shape;248;p14"/>
          <p:cNvSpPr txBox="1"/>
          <p:nvPr/>
        </p:nvSpPr>
        <p:spPr>
          <a:xfrm>
            <a:off x="1600200" y="1878496"/>
            <a:ext cx="10217426" cy="230832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GB" sz="1800" b="0" i="0" u="none" strike="noStrike" cap="none">
                <a:solidFill>
                  <a:schemeClr val="dk1"/>
                </a:solidFill>
                <a:latin typeface="Comic Sans MS"/>
                <a:ea typeface="Comic Sans MS"/>
                <a:cs typeface="Comic Sans MS"/>
                <a:sym typeface="Comic Sans MS"/>
              </a:rPr>
              <a:t>Families and people who care for 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GB" sz="1800" b="0" i="0" u="none" strike="noStrike" cap="none">
                <a:solidFill>
                  <a:schemeClr val="dk1"/>
                </a:solidFill>
                <a:latin typeface="Comic Sans MS"/>
                <a:ea typeface="Comic Sans MS"/>
                <a:cs typeface="Comic Sans MS"/>
                <a:sym typeface="Comic Sans MS"/>
              </a:rPr>
              <a:t>Caring friendships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GB" sz="1800" b="0" i="0" u="none" strike="noStrike" cap="none">
                <a:solidFill>
                  <a:schemeClr val="dk1"/>
                </a:solidFill>
                <a:latin typeface="Comic Sans MS"/>
                <a:ea typeface="Comic Sans MS"/>
                <a:cs typeface="Comic Sans MS"/>
                <a:sym typeface="Comic Sans MS"/>
              </a:rPr>
              <a:t>Respectful relationships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GB" sz="1800" b="0" i="0" u="none" strike="noStrike" cap="none">
                <a:solidFill>
                  <a:schemeClr val="dk1"/>
                </a:solidFill>
                <a:latin typeface="Comic Sans MS"/>
                <a:ea typeface="Comic Sans MS"/>
                <a:cs typeface="Comic Sans MS"/>
                <a:sym typeface="Comic Sans MS"/>
              </a:rPr>
              <a:t>Online relationships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GB" sz="1800" b="0" i="0" u="none" strike="noStrike" cap="none">
                <a:solidFill>
                  <a:schemeClr val="dk1"/>
                </a:solidFill>
                <a:latin typeface="Comic Sans MS"/>
                <a:ea typeface="Comic Sans MS"/>
                <a:cs typeface="Comic Sans MS"/>
                <a:sym typeface="Comic Sans MS"/>
              </a:rPr>
              <a:t>Being Safe</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9" name="Google Shape;249;p14"/>
          <p:cNvPicPr preferRelativeResize="0"/>
          <p:nvPr/>
        </p:nvPicPr>
        <p:blipFill rotWithShape="1">
          <a:blip r:embed="rId3">
            <a:alphaModFix/>
          </a:blip>
          <a:srcRect l="63116" t="64617"/>
          <a:stretch/>
        </p:blipFill>
        <p:spPr>
          <a:xfrm>
            <a:off x="8494160" y="4284677"/>
            <a:ext cx="3697840" cy="242641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5"/>
          <p:cNvSpPr txBox="1"/>
          <p:nvPr/>
        </p:nvSpPr>
        <p:spPr>
          <a:xfrm>
            <a:off x="1600200" y="1878496"/>
            <a:ext cx="10217400" cy="5079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GB" sz="1800" b="0" i="0" u="none" strike="noStrike" cap="none">
                <a:solidFill>
                  <a:schemeClr val="dk1"/>
                </a:solidFill>
                <a:latin typeface="Comic Sans MS"/>
                <a:ea typeface="Comic Sans MS"/>
                <a:cs typeface="Comic Sans MS"/>
                <a:sym typeface="Comic Sans MS"/>
              </a:rPr>
              <a:t>At Southridge we use the Jigsaw scheme to deliver Relationships Education.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GB" sz="1800" b="0" i="0" u="none" strike="noStrike" cap="none">
                <a:solidFill>
                  <a:schemeClr val="dk1"/>
                </a:solidFill>
                <a:latin typeface="Comic Sans MS"/>
                <a:ea typeface="Comic Sans MS"/>
                <a:cs typeface="Comic Sans MS"/>
                <a:sym typeface="Comic Sans MS"/>
              </a:rPr>
              <a:t>We have adapted the scheme to fit our school context – a first school (not primary) and the age and emotional maturity of our children.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GB" sz="1800" b="0" i="0" u="none" strike="noStrike" cap="none">
                <a:solidFill>
                  <a:schemeClr val="dk1"/>
                </a:solidFill>
                <a:latin typeface="Comic Sans MS"/>
                <a:ea typeface="Comic Sans MS"/>
                <a:cs typeface="Comic Sans MS"/>
                <a:sym typeface="Comic Sans MS"/>
              </a:rPr>
              <a:t>Jigsaw is through six units of work across the year – each piece of the jigsaw fits together to give our children an overall picture of a healthy and respectful relationship.</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chemeClr val="dk1"/>
              </a:buClr>
              <a:buSzPts val="1800"/>
              <a:buFont typeface="Arial"/>
              <a:buChar char="•"/>
            </a:pPr>
            <a:r>
              <a:rPr lang="en-GB" sz="1800" b="0" i="0" u="none" strike="noStrike" cap="none">
                <a:solidFill>
                  <a:schemeClr val="dk1"/>
                </a:solidFill>
                <a:latin typeface="Comic Sans MS"/>
                <a:ea typeface="Comic Sans MS"/>
                <a:cs typeface="Comic Sans MS"/>
                <a:sym typeface="Comic Sans MS"/>
              </a:rPr>
              <a:t>It also fosters healthy and respectful peer to peer communication and behaviour between boys and girls.</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5" name="Google Shape;255;p15"/>
          <p:cNvPicPr preferRelativeResize="0"/>
          <p:nvPr/>
        </p:nvPicPr>
        <p:blipFill rotWithShape="1">
          <a:blip r:embed="rId3">
            <a:alphaModFix/>
          </a:blip>
          <a:srcRect t="56973" b="13195"/>
          <a:stretch/>
        </p:blipFill>
        <p:spPr>
          <a:xfrm>
            <a:off x="1490986" y="3429000"/>
            <a:ext cx="9019527" cy="2045927"/>
          </a:xfrm>
          <a:prstGeom prst="rect">
            <a:avLst/>
          </a:prstGeom>
          <a:noFill/>
          <a:ln>
            <a:noFill/>
          </a:ln>
        </p:spPr>
      </p:pic>
      <p:sp>
        <p:nvSpPr>
          <p:cNvPr id="256" name="Google Shape;256;p15"/>
          <p:cNvSpPr txBox="1"/>
          <p:nvPr/>
        </p:nvSpPr>
        <p:spPr>
          <a:xfrm>
            <a:off x="974035" y="457200"/>
            <a:ext cx="108435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800" b="0" i="0" u="none" strike="noStrike" cap="none">
                <a:solidFill>
                  <a:schemeClr val="dk1"/>
                </a:solidFill>
                <a:latin typeface="Comic Sans MS"/>
                <a:ea typeface="Comic Sans MS"/>
                <a:cs typeface="Comic Sans MS"/>
                <a:sym typeface="Comic Sans MS"/>
              </a:rPr>
              <a:t>Jigsaw</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a:latin typeface="Comic Sans MS"/>
                <a:ea typeface="Comic Sans MS"/>
                <a:cs typeface="Comic Sans MS"/>
                <a:sym typeface="Comic Sans MS"/>
              </a:rPr>
              <a:t>Medicines</a:t>
            </a:r>
            <a:endParaRPr/>
          </a:p>
        </p:txBody>
      </p:sp>
      <p:sp>
        <p:nvSpPr>
          <p:cNvPr id="263" name="Google Shape;263;p17"/>
          <p:cNvSpPr txBox="1">
            <a:spLocks noGrp="1"/>
          </p:cNvSpPr>
          <p:nvPr>
            <p:ph type="body" idx="1"/>
          </p:nvPr>
        </p:nvSpPr>
        <p:spPr>
          <a:xfrm>
            <a:off x="838200" y="1758157"/>
            <a:ext cx="10515600" cy="51378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a:p>
          <a:p>
            <a:pPr marL="228600" lvl="0" indent="-228600" algn="l" rtl="0">
              <a:lnSpc>
                <a:spcPct val="90000"/>
              </a:lnSpc>
              <a:spcBef>
                <a:spcPts val="1000"/>
              </a:spcBef>
              <a:spcAft>
                <a:spcPts val="0"/>
              </a:spcAft>
              <a:buClr>
                <a:schemeClr val="dk1"/>
              </a:buClr>
              <a:buSzPts val="1800"/>
              <a:buChar char="•"/>
            </a:pPr>
            <a:r>
              <a:rPr lang="en-GB" sz="1800">
                <a:latin typeface="Comic Sans MS"/>
                <a:ea typeface="Comic Sans MS"/>
                <a:cs typeface="Comic Sans MS"/>
                <a:sym typeface="Comic Sans MS"/>
              </a:rPr>
              <a:t>Keep office informed of any changes.</a:t>
            </a:r>
            <a:endParaRPr/>
          </a:p>
          <a:p>
            <a:pPr marL="228600" lvl="0" indent="-228600" algn="l" rtl="0">
              <a:lnSpc>
                <a:spcPct val="90000"/>
              </a:lnSpc>
              <a:spcBef>
                <a:spcPts val="1000"/>
              </a:spcBef>
              <a:spcAft>
                <a:spcPts val="0"/>
              </a:spcAft>
              <a:buClr>
                <a:schemeClr val="dk1"/>
              </a:buClr>
              <a:buSzPts val="1800"/>
              <a:buChar char="•"/>
            </a:pPr>
            <a:r>
              <a:rPr lang="en-GB" sz="1800">
                <a:latin typeface="Comic Sans MS"/>
                <a:ea typeface="Comic Sans MS"/>
                <a:cs typeface="Comic Sans MS"/>
                <a:sym typeface="Comic Sans MS"/>
              </a:rPr>
              <a:t>We are not allowed to administer unprescribed Calpol / Nurofen.</a:t>
            </a:r>
            <a:endParaRPr/>
          </a:p>
        </p:txBody>
      </p:sp>
      <p:pic>
        <p:nvPicPr>
          <p:cNvPr id="264" name="Google Shape;264;p17" descr="Image result for burgundy school uniform transparent background"/>
          <p:cNvPicPr preferRelativeResize="0"/>
          <p:nvPr/>
        </p:nvPicPr>
        <p:blipFill rotWithShape="1">
          <a:blip r:embed="rId3">
            <a:alphaModFix/>
          </a:blip>
          <a:srcRect/>
          <a:stretch/>
        </p:blipFill>
        <p:spPr>
          <a:xfrm>
            <a:off x="9542603" y="119482"/>
            <a:ext cx="2511005" cy="1255503"/>
          </a:xfrm>
          <a:prstGeom prst="rect">
            <a:avLst/>
          </a:prstGeom>
          <a:noFill/>
          <a:ln>
            <a:noFill/>
          </a:ln>
        </p:spPr>
      </p:pic>
      <p:pic>
        <p:nvPicPr>
          <p:cNvPr id="265" name="Google Shape;265;p17" descr="Image result for southridge first school logo"/>
          <p:cNvPicPr preferRelativeResize="0"/>
          <p:nvPr/>
        </p:nvPicPr>
        <p:blipFill rotWithShape="1">
          <a:blip r:embed="rId4">
            <a:alphaModFix/>
          </a:blip>
          <a:srcRect b="18143"/>
          <a:stretch/>
        </p:blipFill>
        <p:spPr>
          <a:xfrm>
            <a:off x="-698077" y="112163"/>
            <a:ext cx="3072554" cy="16459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3676a75273_0_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a:latin typeface="Comic Sans MS"/>
                <a:ea typeface="Comic Sans MS"/>
                <a:cs typeface="Comic Sans MS"/>
                <a:sym typeface="Comic Sans MS"/>
              </a:rPr>
              <a:t>Autumn Term Trip</a:t>
            </a:r>
            <a:endParaRPr/>
          </a:p>
        </p:txBody>
      </p:sp>
      <p:sp>
        <p:nvSpPr>
          <p:cNvPr id="272" name="Google Shape;272;g13676a75273_0_24"/>
          <p:cNvSpPr txBox="1">
            <a:spLocks noGrp="1"/>
          </p:cNvSpPr>
          <p:nvPr>
            <p:ph type="body" idx="1"/>
          </p:nvPr>
        </p:nvSpPr>
        <p:spPr>
          <a:xfrm>
            <a:off x="838200" y="1758157"/>
            <a:ext cx="10515600" cy="51378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1000"/>
              </a:spcBef>
              <a:spcAft>
                <a:spcPts val="0"/>
              </a:spcAft>
              <a:buSzPts val="1800"/>
              <a:buNone/>
            </a:pPr>
            <a:endParaRPr sz="1800">
              <a:latin typeface="Comic Sans MS"/>
              <a:ea typeface="Comic Sans MS"/>
              <a:cs typeface="Comic Sans MS"/>
              <a:sym typeface="Comic Sans MS"/>
            </a:endParaRPr>
          </a:p>
          <a:p>
            <a:pPr marL="228600" lvl="0" indent="0" algn="l" rtl="0">
              <a:lnSpc>
                <a:spcPct val="90000"/>
              </a:lnSpc>
              <a:spcBef>
                <a:spcPts val="1000"/>
              </a:spcBef>
              <a:spcAft>
                <a:spcPts val="0"/>
              </a:spcAft>
              <a:buSzPts val="1800"/>
              <a:buNone/>
            </a:pPr>
            <a:r>
              <a:rPr lang="en-GB" sz="1800">
                <a:latin typeface="Comic Sans MS"/>
                <a:ea typeface="Comic Sans MS"/>
                <a:cs typeface="Comic Sans MS"/>
                <a:sym typeface="Comic Sans MS"/>
              </a:rPr>
              <a:t>To support our learning in Science we will be visiting St Mary’s Island. </a:t>
            </a:r>
            <a:endParaRPr sz="1800">
              <a:latin typeface="Comic Sans MS"/>
              <a:ea typeface="Comic Sans MS"/>
              <a:cs typeface="Comic Sans MS"/>
              <a:sym typeface="Comic Sans MS"/>
            </a:endParaRPr>
          </a:p>
          <a:p>
            <a:pPr marL="228600" lvl="0" indent="0" algn="l" rtl="0">
              <a:lnSpc>
                <a:spcPct val="90000"/>
              </a:lnSpc>
              <a:spcBef>
                <a:spcPts val="1000"/>
              </a:spcBef>
              <a:spcAft>
                <a:spcPts val="0"/>
              </a:spcAft>
              <a:buSzPts val="1800"/>
              <a:buNone/>
            </a:pPr>
            <a:endParaRPr sz="1800">
              <a:latin typeface="Comic Sans MS"/>
              <a:ea typeface="Comic Sans MS"/>
              <a:cs typeface="Comic Sans MS"/>
              <a:sym typeface="Comic Sans MS"/>
            </a:endParaRPr>
          </a:p>
          <a:p>
            <a:pPr marL="228600" lvl="0" indent="0" algn="l" rtl="0">
              <a:lnSpc>
                <a:spcPct val="90000"/>
              </a:lnSpc>
              <a:spcBef>
                <a:spcPts val="1000"/>
              </a:spcBef>
              <a:spcAft>
                <a:spcPts val="0"/>
              </a:spcAft>
              <a:buSzPts val="1800"/>
              <a:buNone/>
            </a:pPr>
            <a:r>
              <a:rPr lang="en-GB" sz="1800">
                <a:latin typeface="Comic Sans MS"/>
                <a:ea typeface="Comic Sans MS"/>
                <a:cs typeface="Comic Sans MS"/>
                <a:sym typeface="Comic Sans MS"/>
              </a:rPr>
              <a:t>On this visit we will explore rock pool and headland habitats and begin to think about the adaptations that creatures have made to ensure their survival.</a:t>
            </a:r>
            <a:endParaRPr sz="1800">
              <a:latin typeface="Comic Sans MS"/>
              <a:ea typeface="Comic Sans MS"/>
              <a:cs typeface="Comic Sans MS"/>
              <a:sym typeface="Comic Sans MS"/>
            </a:endParaRPr>
          </a:p>
          <a:p>
            <a:pPr marL="228600" lvl="0" indent="0" algn="l" rtl="0">
              <a:lnSpc>
                <a:spcPct val="90000"/>
              </a:lnSpc>
              <a:spcBef>
                <a:spcPts val="1000"/>
              </a:spcBef>
              <a:spcAft>
                <a:spcPts val="0"/>
              </a:spcAft>
              <a:buSzPts val="1800"/>
              <a:buNone/>
            </a:pPr>
            <a:endParaRPr sz="1800">
              <a:latin typeface="Comic Sans MS"/>
              <a:ea typeface="Comic Sans MS"/>
              <a:cs typeface="Comic Sans MS"/>
              <a:sym typeface="Comic Sans MS"/>
            </a:endParaRPr>
          </a:p>
          <a:p>
            <a:pPr marL="228600" lvl="0" indent="0" algn="l" rtl="0">
              <a:lnSpc>
                <a:spcPct val="90000"/>
              </a:lnSpc>
              <a:spcBef>
                <a:spcPts val="1000"/>
              </a:spcBef>
              <a:spcAft>
                <a:spcPts val="0"/>
              </a:spcAft>
              <a:buSzPts val="1800"/>
              <a:buNone/>
            </a:pPr>
            <a:r>
              <a:rPr lang="en-GB" sz="1800">
                <a:latin typeface="Comic Sans MS"/>
                <a:ea typeface="Comic Sans MS"/>
                <a:cs typeface="Comic Sans MS"/>
                <a:sym typeface="Comic Sans MS"/>
              </a:rPr>
              <a:t>The approximate cost of this trip will be £10</a:t>
            </a:r>
            <a:endParaRPr sz="1800">
              <a:latin typeface="Comic Sans MS"/>
              <a:ea typeface="Comic Sans MS"/>
              <a:cs typeface="Comic Sans MS"/>
              <a:sym typeface="Comic Sans MS"/>
            </a:endParaRPr>
          </a:p>
        </p:txBody>
      </p:sp>
      <p:pic>
        <p:nvPicPr>
          <p:cNvPr id="273" name="Google Shape;273;g13676a75273_0_24" descr="Image result for burgundy school uniform transparent background"/>
          <p:cNvPicPr preferRelativeResize="0"/>
          <p:nvPr/>
        </p:nvPicPr>
        <p:blipFill rotWithShape="1">
          <a:blip r:embed="rId3">
            <a:alphaModFix/>
          </a:blip>
          <a:srcRect/>
          <a:stretch/>
        </p:blipFill>
        <p:spPr>
          <a:xfrm>
            <a:off x="9542603" y="119482"/>
            <a:ext cx="2511005" cy="1255503"/>
          </a:xfrm>
          <a:prstGeom prst="rect">
            <a:avLst/>
          </a:prstGeom>
          <a:noFill/>
          <a:ln>
            <a:noFill/>
          </a:ln>
        </p:spPr>
      </p:pic>
      <p:pic>
        <p:nvPicPr>
          <p:cNvPr id="274" name="Google Shape;274;g13676a75273_0_24" descr="Image result for southridge first school logo"/>
          <p:cNvPicPr preferRelativeResize="0"/>
          <p:nvPr/>
        </p:nvPicPr>
        <p:blipFill rotWithShape="1">
          <a:blip r:embed="rId4">
            <a:alphaModFix/>
          </a:blip>
          <a:srcRect b="18146"/>
          <a:stretch/>
        </p:blipFill>
        <p:spPr>
          <a:xfrm>
            <a:off x="-698077" y="112163"/>
            <a:ext cx="3072554" cy="164599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a:latin typeface="Comic Sans MS"/>
                <a:ea typeface="Comic Sans MS"/>
                <a:cs typeface="Comic Sans MS"/>
                <a:sym typeface="Comic Sans MS"/>
              </a:rPr>
              <a:t>Any Questions?</a:t>
            </a:r>
            <a:endParaRPr/>
          </a:p>
        </p:txBody>
      </p:sp>
      <p:sp>
        <p:nvSpPr>
          <p:cNvPr id="281" name="Google Shape;281;p18"/>
          <p:cNvSpPr txBox="1">
            <a:spLocks noGrp="1"/>
          </p:cNvSpPr>
          <p:nvPr>
            <p:ph type="body" idx="1"/>
          </p:nvPr>
        </p:nvSpPr>
        <p:spPr>
          <a:xfrm>
            <a:off x="838200" y="1503652"/>
            <a:ext cx="10515600" cy="51378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sz="1800" dirty="0">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1800"/>
              <a:buNone/>
            </a:pPr>
            <a:r>
              <a:rPr lang="en-GB" sz="1800" dirty="0">
                <a:latin typeface="Comic Sans MS"/>
                <a:ea typeface="Comic Sans MS"/>
                <a:cs typeface="Comic Sans MS"/>
                <a:sym typeface="Comic Sans MS"/>
              </a:rPr>
              <a:t>We hope that the information shared in this presentation has provided you with the information you need as your child prepares to transition into Year 2.  However, if you have anything that you would like to share with us, please do get in touch.  </a:t>
            </a:r>
            <a:endParaRPr dirty="0"/>
          </a:p>
          <a:p>
            <a:pPr marL="0" lvl="0" indent="0" algn="l" rtl="0">
              <a:lnSpc>
                <a:spcPct val="90000"/>
              </a:lnSpc>
              <a:spcBef>
                <a:spcPts val="1000"/>
              </a:spcBef>
              <a:spcAft>
                <a:spcPts val="0"/>
              </a:spcAft>
              <a:buClr>
                <a:schemeClr val="dk1"/>
              </a:buClr>
              <a:buSzPts val="1800"/>
              <a:buNone/>
            </a:pPr>
            <a:endParaRPr sz="1800" dirty="0">
              <a:latin typeface="Comic Sans MS"/>
              <a:ea typeface="Comic Sans MS"/>
              <a:cs typeface="Comic Sans MS"/>
              <a:sym typeface="Comic Sans MS"/>
            </a:endParaRPr>
          </a:p>
          <a:p>
            <a:pPr marL="0" indent="0">
              <a:buNone/>
            </a:pPr>
            <a:r>
              <a:rPr lang="en-GB" sz="1800" dirty="0">
                <a:latin typeface="Comic Sans MS"/>
                <a:ea typeface="Comic Sans MS"/>
                <a:cs typeface="Comic Sans MS"/>
                <a:sym typeface="Comic Sans MS"/>
              </a:rPr>
              <a:t>Mrs Dunn  </a:t>
            </a:r>
            <a:r>
              <a:rPr lang="en-GB" sz="1800" u="sng" dirty="0">
                <a:solidFill>
                  <a:schemeClr val="hlink"/>
                </a:solidFill>
                <a:latin typeface="Comic Sans MS"/>
                <a:ea typeface="Comic Sans MS"/>
                <a:cs typeface="Comic Sans MS"/>
                <a:sym typeface="Comic Sans MS"/>
                <a:hlinkClick r:id="rId3"/>
              </a:rPr>
              <a:t>caroline.dunn@ntlp.org.uk</a:t>
            </a:r>
            <a:r>
              <a:rPr lang="en-GB" sz="1800" u="sng" dirty="0">
                <a:solidFill>
                  <a:schemeClr val="hlink"/>
                </a:solidFill>
                <a:latin typeface="Comic Sans MS"/>
                <a:ea typeface="Comic Sans MS"/>
                <a:cs typeface="Comic Sans MS"/>
                <a:sym typeface="Comic Sans MS"/>
              </a:rPr>
              <a:t>  </a:t>
            </a:r>
            <a:r>
              <a:rPr lang="en-GB" sz="1800" dirty="0">
                <a:solidFill>
                  <a:schemeClr val="tx1"/>
                </a:solidFill>
                <a:latin typeface="Comic Sans MS"/>
                <a:ea typeface="Comic Sans MS"/>
                <a:cs typeface="Comic Sans MS"/>
                <a:sym typeface="Comic Sans MS"/>
              </a:rPr>
              <a:t>  (not yet active)</a:t>
            </a:r>
            <a:endParaRPr lang="en-GB" sz="1800" dirty="0">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1800"/>
              <a:buNone/>
            </a:pPr>
            <a:endParaRPr sz="1800" dirty="0">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1800"/>
              <a:buNone/>
            </a:pPr>
            <a:r>
              <a:rPr lang="en-GB" sz="1800" dirty="0">
                <a:latin typeface="Comic Sans MS"/>
                <a:ea typeface="Comic Sans MS"/>
                <a:cs typeface="Comic Sans MS"/>
                <a:sym typeface="Comic Sans MS"/>
              </a:rPr>
              <a:t>Miss McIntyre  </a:t>
            </a:r>
            <a:r>
              <a:rPr lang="en-GB" sz="1800" u="sng" dirty="0">
                <a:solidFill>
                  <a:schemeClr val="hlink"/>
                </a:solidFill>
                <a:latin typeface="Comic Sans MS"/>
                <a:ea typeface="Comic Sans MS"/>
                <a:cs typeface="Comic Sans MS"/>
                <a:sym typeface="Comic Sans MS"/>
                <a:hlinkClick r:id="rId4"/>
              </a:rPr>
              <a:t>nicola.mcintyre@ntlp.org.uk</a:t>
            </a:r>
            <a:endParaRPr sz="1800" dirty="0">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1800"/>
              <a:buNone/>
            </a:pPr>
            <a:endParaRPr sz="1800" dirty="0">
              <a:latin typeface="Comic Sans MS"/>
              <a:ea typeface="Comic Sans MS"/>
              <a:cs typeface="Comic Sans MS"/>
              <a:sym typeface="Comic Sans MS"/>
            </a:endParaRPr>
          </a:p>
        </p:txBody>
      </p:sp>
      <p:pic>
        <p:nvPicPr>
          <p:cNvPr id="282" name="Google Shape;282;p18" descr="Image result for burgundy school uniform transparent background"/>
          <p:cNvPicPr preferRelativeResize="0"/>
          <p:nvPr/>
        </p:nvPicPr>
        <p:blipFill rotWithShape="1">
          <a:blip r:embed="rId5">
            <a:alphaModFix/>
          </a:blip>
          <a:srcRect/>
          <a:stretch/>
        </p:blipFill>
        <p:spPr>
          <a:xfrm>
            <a:off x="9696450" y="127206"/>
            <a:ext cx="2395258" cy="1197629"/>
          </a:xfrm>
          <a:prstGeom prst="rect">
            <a:avLst/>
          </a:prstGeom>
          <a:noFill/>
          <a:ln>
            <a:noFill/>
          </a:ln>
        </p:spPr>
      </p:pic>
      <p:pic>
        <p:nvPicPr>
          <p:cNvPr id="283" name="Google Shape;283;p18" descr="Image result for southridge first school logo"/>
          <p:cNvPicPr preferRelativeResize="0"/>
          <p:nvPr/>
        </p:nvPicPr>
        <p:blipFill rotWithShape="1">
          <a:blip r:embed="rId6">
            <a:alphaModFix/>
          </a:blip>
          <a:srcRect b="18143"/>
          <a:stretch/>
        </p:blipFill>
        <p:spPr>
          <a:xfrm>
            <a:off x="-698077" y="112163"/>
            <a:ext cx="3072554" cy="16459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a:latin typeface="Comic Sans MS"/>
                <a:ea typeface="Comic Sans MS"/>
                <a:cs typeface="Comic Sans MS"/>
                <a:sym typeface="Comic Sans MS"/>
              </a:rPr>
              <a:t>The Year 2 Team</a:t>
            </a:r>
            <a:endParaRPr/>
          </a:p>
        </p:txBody>
      </p:sp>
      <p:pic>
        <p:nvPicPr>
          <p:cNvPr id="102" name="Google Shape;102;p3" descr="Image result for burgundy school uniform transparent background"/>
          <p:cNvPicPr preferRelativeResize="0"/>
          <p:nvPr/>
        </p:nvPicPr>
        <p:blipFill rotWithShape="1">
          <a:blip r:embed="rId3">
            <a:alphaModFix/>
          </a:blip>
          <a:srcRect/>
          <a:stretch/>
        </p:blipFill>
        <p:spPr>
          <a:xfrm>
            <a:off x="9604348" y="112163"/>
            <a:ext cx="2389113" cy="1194557"/>
          </a:xfrm>
          <a:prstGeom prst="rect">
            <a:avLst/>
          </a:prstGeom>
          <a:noFill/>
          <a:ln>
            <a:noFill/>
          </a:ln>
        </p:spPr>
      </p:pic>
      <p:pic>
        <p:nvPicPr>
          <p:cNvPr id="103" name="Google Shape;103;p3" descr="Image result for southridge first school jumper"/>
          <p:cNvPicPr preferRelativeResize="0"/>
          <p:nvPr/>
        </p:nvPicPr>
        <p:blipFill rotWithShape="1">
          <a:blip r:embed="rId4">
            <a:alphaModFix/>
          </a:blip>
          <a:srcRect/>
          <a:stretch/>
        </p:blipFill>
        <p:spPr>
          <a:xfrm rot="-1915900">
            <a:off x="10181081" y="638362"/>
            <a:ext cx="74547" cy="85384"/>
          </a:xfrm>
          <a:prstGeom prst="rect">
            <a:avLst/>
          </a:prstGeom>
          <a:noFill/>
          <a:ln>
            <a:noFill/>
          </a:ln>
        </p:spPr>
      </p:pic>
      <p:pic>
        <p:nvPicPr>
          <p:cNvPr id="104" name="Google Shape;104;p3" descr="Image result for southridge first school logo"/>
          <p:cNvPicPr preferRelativeResize="0"/>
          <p:nvPr/>
        </p:nvPicPr>
        <p:blipFill rotWithShape="1">
          <a:blip r:embed="rId5">
            <a:alphaModFix/>
          </a:blip>
          <a:srcRect b="18143"/>
          <a:stretch/>
        </p:blipFill>
        <p:spPr>
          <a:xfrm>
            <a:off x="-698077" y="112163"/>
            <a:ext cx="3072554" cy="1645994"/>
          </a:xfrm>
          <a:prstGeom prst="rect">
            <a:avLst/>
          </a:prstGeom>
          <a:noFill/>
          <a:ln>
            <a:noFill/>
          </a:ln>
        </p:spPr>
      </p:pic>
      <p:pic>
        <p:nvPicPr>
          <p:cNvPr id="105" name="Google Shape;105;p3"/>
          <p:cNvPicPr preferRelativeResize="0"/>
          <p:nvPr/>
        </p:nvPicPr>
        <p:blipFill rotWithShape="1">
          <a:blip r:embed="rId6">
            <a:alphaModFix/>
          </a:blip>
          <a:srcRect l="25190" t="4139" r="17258"/>
          <a:stretch/>
        </p:blipFill>
        <p:spPr>
          <a:xfrm>
            <a:off x="8271406" y="2090774"/>
            <a:ext cx="2001162" cy="2499921"/>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68"/>
              </a:srgbClr>
            </a:outerShdw>
          </a:effectLst>
        </p:spPr>
      </p:pic>
      <p:pic>
        <p:nvPicPr>
          <p:cNvPr id="106" name="Google Shape;106;p3"/>
          <p:cNvPicPr preferRelativeResize="0"/>
          <p:nvPr/>
        </p:nvPicPr>
        <p:blipFill rotWithShape="1">
          <a:blip r:embed="rId7">
            <a:alphaModFix/>
          </a:blip>
          <a:srcRect l="21132" t="5719" r="23917" b="2754"/>
          <a:stretch/>
        </p:blipFill>
        <p:spPr>
          <a:xfrm>
            <a:off x="5159005" y="2090774"/>
            <a:ext cx="2001161" cy="2499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7" name="Google Shape;107;p3"/>
          <p:cNvSpPr txBox="1"/>
          <p:nvPr/>
        </p:nvSpPr>
        <p:spPr>
          <a:xfrm>
            <a:off x="1516014" y="4767226"/>
            <a:ext cx="2424300" cy="1477287"/>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Comic Sans MS" panose="030F0702030302020204" pitchFamily="66" charset="0"/>
                <a:sym typeface="Arial"/>
              </a:rPr>
              <a:t>Mrs Dunn</a:t>
            </a:r>
            <a:endParaRPr sz="1800" b="0" i="0" u="none" strike="noStrike" cap="none" dirty="0">
              <a:solidFill>
                <a:srgbClr val="000000"/>
              </a:solidFill>
              <a:latin typeface="Comic Sans MS" panose="030F0702030302020204" pitchFamily="66" charset="0"/>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Comic Sans MS"/>
                <a:cs typeface="Comic Sans MS"/>
                <a:sym typeface="Comic Sans MS"/>
              </a:rPr>
              <a:t>Class Teacher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p:txBody>
      </p:sp>
      <p:sp>
        <p:nvSpPr>
          <p:cNvPr id="108" name="Google Shape;108;p3"/>
          <p:cNvSpPr txBox="1"/>
          <p:nvPr/>
        </p:nvSpPr>
        <p:spPr>
          <a:xfrm>
            <a:off x="4900911" y="4767226"/>
            <a:ext cx="2424419" cy="1477328"/>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omic Sans MS"/>
                <a:ea typeface="Comic Sans MS"/>
                <a:cs typeface="Comic Sans MS"/>
                <a:sym typeface="Comic Sans MS"/>
              </a:rPr>
              <a:t>Miss McIntyre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omic Sans MS"/>
                <a:ea typeface="Comic Sans MS"/>
                <a:cs typeface="Comic Sans MS"/>
                <a:sym typeface="Comic Sans MS"/>
              </a:rPr>
              <a:t>Class Teacher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109" name="Google Shape;109;p3"/>
          <p:cNvSpPr txBox="1"/>
          <p:nvPr/>
        </p:nvSpPr>
        <p:spPr>
          <a:xfrm>
            <a:off x="8044773" y="4767226"/>
            <a:ext cx="2424419" cy="1477328"/>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Comic Sans MS"/>
                <a:cs typeface="Comic Sans MS"/>
                <a:sym typeface="Comic Sans MS"/>
              </a:rPr>
              <a:t>Mrs </a:t>
            </a:r>
            <a:r>
              <a:rPr lang="en-GB" sz="1800" b="0" i="0" u="none" strike="noStrike" cap="none" dirty="0" err="1">
                <a:solidFill>
                  <a:schemeClr val="dk1"/>
                </a:solidFill>
                <a:latin typeface="Comic Sans MS"/>
                <a:ea typeface="Comic Sans MS"/>
                <a:cs typeface="Comic Sans MS"/>
                <a:sym typeface="Comic Sans MS"/>
              </a:rPr>
              <a:t>Stobbs</a:t>
            </a: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mic Sans MS"/>
                <a:ea typeface="Comic Sans MS"/>
                <a:cs typeface="Comic Sans MS"/>
                <a:sym typeface="Comic Sans MS"/>
              </a:rPr>
              <a:t>Teaching Assistant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p:txBody>
      </p:sp>
      <p:pic>
        <p:nvPicPr>
          <p:cNvPr id="4" name="Picture 3" descr="A picture containing text, person&#10;&#10;Description automatically generated">
            <a:extLst>
              <a:ext uri="{FF2B5EF4-FFF2-40B4-BE49-F238E27FC236}">
                <a16:creationId xmlns:a16="http://schemas.microsoft.com/office/drawing/2014/main" id="{B44D9161-C93E-1B9C-48A3-C72F51C4432E}"/>
              </a:ext>
            </a:extLst>
          </p:cNvPr>
          <p:cNvPicPr>
            <a:picLocks noChangeAspect="1"/>
          </p:cNvPicPr>
          <p:nvPr/>
        </p:nvPicPr>
        <p:blipFill rotWithShape="1">
          <a:blip r:embed="rId8"/>
          <a:srcRect l="15495" t="9949" r="6349" b="7136"/>
          <a:stretch/>
        </p:blipFill>
        <p:spPr>
          <a:xfrm rot="5400000">
            <a:off x="1472244" y="2428420"/>
            <a:ext cx="2511839" cy="2001160"/>
          </a:xfrm>
          <a:prstGeom prst="ellipse">
            <a:avLst/>
          </a:prstGeom>
          <a:ln w="63500" cap="rnd">
            <a:solidFill>
              <a:srgbClr val="333333"/>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a:latin typeface="Comic Sans MS"/>
                <a:ea typeface="Comic Sans MS"/>
                <a:cs typeface="Comic Sans MS"/>
                <a:sym typeface="Comic Sans MS"/>
              </a:rPr>
              <a:t>Routines</a:t>
            </a:r>
            <a:endParaRPr/>
          </a:p>
        </p:txBody>
      </p:sp>
      <p:sp>
        <p:nvSpPr>
          <p:cNvPr id="116" name="Google Shape;116;p4"/>
          <p:cNvSpPr txBox="1">
            <a:spLocks noGrp="1"/>
          </p:cNvSpPr>
          <p:nvPr>
            <p:ph type="body" idx="1"/>
          </p:nvPr>
        </p:nvSpPr>
        <p:spPr>
          <a:xfrm>
            <a:off x="838199" y="1825625"/>
            <a:ext cx="1095586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GB" sz="1800" dirty="0">
                <a:latin typeface="Comic Sans MS"/>
                <a:ea typeface="Comic Sans MS"/>
                <a:cs typeface="Comic Sans MS"/>
                <a:sym typeface="Comic Sans MS"/>
              </a:rPr>
              <a:t>School drop-off is from 8:45 – 8:55.  Year 2 children cross the yard with their adult and enter through their classroom door.</a:t>
            </a:r>
            <a:endParaRPr dirty="0"/>
          </a:p>
          <a:p>
            <a:pPr marL="228600" lvl="0" indent="-114300" algn="l" rtl="0">
              <a:lnSpc>
                <a:spcPct val="90000"/>
              </a:lnSpc>
              <a:spcBef>
                <a:spcPts val="1000"/>
              </a:spcBef>
              <a:spcAft>
                <a:spcPts val="0"/>
              </a:spcAft>
              <a:buClr>
                <a:schemeClr val="dk1"/>
              </a:buClr>
              <a:buSzPts val="1800"/>
              <a:buNone/>
            </a:pPr>
            <a:endParaRPr sz="1800" dirty="0">
              <a:latin typeface="Comic Sans MS"/>
              <a:ea typeface="Comic Sans MS"/>
              <a:cs typeface="Comic Sans MS"/>
              <a:sym typeface="Comic Sans MS"/>
            </a:endParaRPr>
          </a:p>
          <a:p>
            <a:pPr marL="228600" lvl="0" indent="-228600" algn="l" rtl="0">
              <a:lnSpc>
                <a:spcPct val="90000"/>
              </a:lnSpc>
              <a:spcBef>
                <a:spcPts val="1000"/>
              </a:spcBef>
              <a:spcAft>
                <a:spcPts val="0"/>
              </a:spcAft>
              <a:buClr>
                <a:schemeClr val="dk1"/>
              </a:buClr>
              <a:buSzPts val="1800"/>
              <a:buChar char="•"/>
            </a:pPr>
            <a:r>
              <a:rPr lang="en-GB" sz="1800" dirty="0">
                <a:latin typeface="Comic Sans MS"/>
                <a:ea typeface="Comic Sans MS"/>
                <a:cs typeface="Comic Sans MS"/>
                <a:sym typeface="Comic Sans MS"/>
              </a:rPr>
              <a:t>Playtimes and lunchtime are the same timings as they were in Year 1.</a:t>
            </a:r>
            <a:endParaRPr dirty="0"/>
          </a:p>
          <a:p>
            <a:pPr marL="228600" lvl="0" indent="-114300" algn="l" rtl="0">
              <a:lnSpc>
                <a:spcPct val="90000"/>
              </a:lnSpc>
              <a:spcBef>
                <a:spcPts val="1000"/>
              </a:spcBef>
              <a:spcAft>
                <a:spcPts val="0"/>
              </a:spcAft>
              <a:buClr>
                <a:schemeClr val="dk1"/>
              </a:buClr>
              <a:buSzPts val="1800"/>
              <a:buNone/>
            </a:pPr>
            <a:endParaRPr sz="1800" dirty="0">
              <a:latin typeface="Comic Sans MS"/>
              <a:ea typeface="Comic Sans MS"/>
              <a:cs typeface="Comic Sans MS"/>
              <a:sym typeface="Comic Sans MS"/>
            </a:endParaRPr>
          </a:p>
          <a:p>
            <a:pPr marL="228600" lvl="0" indent="-228600" algn="l" rtl="0">
              <a:lnSpc>
                <a:spcPct val="90000"/>
              </a:lnSpc>
              <a:spcBef>
                <a:spcPts val="1000"/>
              </a:spcBef>
              <a:spcAft>
                <a:spcPts val="0"/>
              </a:spcAft>
              <a:buClr>
                <a:schemeClr val="dk1"/>
              </a:buClr>
              <a:buSzPts val="1800"/>
              <a:buChar char="•"/>
            </a:pPr>
            <a:r>
              <a:rPr lang="en-GB" sz="1800" dirty="0">
                <a:latin typeface="Comic Sans MS"/>
                <a:ea typeface="Comic Sans MS"/>
                <a:cs typeface="Comic Sans MS"/>
                <a:sym typeface="Comic Sans MS"/>
              </a:rPr>
              <a:t>At home time children leave from their Year 2 classroom at 3:20.</a:t>
            </a:r>
            <a:endParaRPr sz="2000" dirty="0">
              <a:latin typeface="Comic Sans MS"/>
              <a:ea typeface="Comic Sans MS"/>
              <a:cs typeface="Comic Sans MS"/>
              <a:sym typeface="Comic Sans MS"/>
            </a:endParaRPr>
          </a:p>
          <a:p>
            <a:pPr marL="228600" lvl="0" indent="-101600" algn="l" rtl="0">
              <a:lnSpc>
                <a:spcPct val="90000"/>
              </a:lnSpc>
              <a:spcBef>
                <a:spcPts val="1000"/>
              </a:spcBef>
              <a:spcAft>
                <a:spcPts val="0"/>
              </a:spcAft>
              <a:buClr>
                <a:schemeClr val="dk1"/>
              </a:buClr>
              <a:buSzPts val="2000"/>
              <a:buNone/>
            </a:pPr>
            <a:endParaRPr sz="2000" dirty="0">
              <a:latin typeface="Comic Sans MS"/>
              <a:ea typeface="Comic Sans MS"/>
              <a:cs typeface="Comic Sans MS"/>
              <a:sym typeface="Comic Sans MS"/>
            </a:endParaRPr>
          </a:p>
        </p:txBody>
      </p:sp>
      <p:pic>
        <p:nvPicPr>
          <p:cNvPr id="117" name="Google Shape;117;p4" descr="Image result for burgundy school uniform transparent background"/>
          <p:cNvPicPr preferRelativeResize="0"/>
          <p:nvPr/>
        </p:nvPicPr>
        <p:blipFill rotWithShape="1">
          <a:blip r:embed="rId3">
            <a:alphaModFix/>
          </a:blip>
          <a:srcRect/>
          <a:stretch/>
        </p:blipFill>
        <p:spPr>
          <a:xfrm>
            <a:off x="9404112" y="230188"/>
            <a:ext cx="2500647" cy="1250324"/>
          </a:xfrm>
          <a:prstGeom prst="rect">
            <a:avLst/>
          </a:prstGeom>
          <a:noFill/>
          <a:ln>
            <a:noFill/>
          </a:ln>
        </p:spPr>
      </p:pic>
      <p:pic>
        <p:nvPicPr>
          <p:cNvPr id="118" name="Google Shape;118;p4" descr="Image result for southridge first school logo"/>
          <p:cNvPicPr preferRelativeResize="0"/>
          <p:nvPr/>
        </p:nvPicPr>
        <p:blipFill rotWithShape="1">
          <a:blip r:embed="rId4">
            <a:alphaModFix/>
          </a:blip>
          <a:srcRect b="18143"/>
          <a:stretch/>
        </p:blipFill>
        <p:spPr>
          <a:xfrm>
            <a:off x="-698077" y="112163"/>
            <a:ext cx="3072554" cy="16459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a:latin typeface="Comic Sans MS"/>
                <a:ea typeface="Comic Sans MS"/>
                <a:cs typeface="Comic Sans MS"/>
                <a:sym typeface="Comic Sans MS"/>
              </a:rPr>
              <a:t>Communication</a:t>
            </a:r>
            <a:endParaRPr/>
          </a:p>
        </p:txBody>
      </p:sp>
      <p:sp>
        <p:nvSpPr>
          <p:cNvPr id="125" name="Google Shape;12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GB" sz="1800" dirty="0">
                <a:latin typeface="Comic Sans MS"/>
                <a:ea typeface="Comic Sans MS"/>
                <a:cs typeface="Comic Sans MS"/>
                <a:sym typeface="Comic Sans MS"/>
              </a:rPr>
              <a:t>We are available at our doors each morning if you need to pass on a quick message.</a:t>
            </a:r>
            <a:endParaRPr dirty="0"/>
          </a:p>
          <a:p>
            <a:pPr marL="228600" lvl="0" indent="-228600" algn="l" rtl="0">
              <a:lnSpc>
                <a:spcPct val="90000"/>
              </a:lnSpc>
              <a:spcBef>
                <a:spcPts val="1000"/>
              </a:spcBef>
              <a:spcAft>
                <a:spcPts val="0"/>
              </a:spcAft>
              <a:buClr>
                <a:schemeClr val="dk1"/>
              </a:buClr>
              <a:buSzPts val="1800"/>
              <a:buChar char="•"/>
            </a:pPr>
            <a:r>
              <a:rPr lang="en-GB" sz="1800" dirty="0">
                <a:latin typeface="Comic Sans MS"/>
                <a:ea typeface="Comic Sans MS"/>
                <a:cs typeface="Comic Sans MS"/>
                <a:sym typeface="Comic Sans MS"/>
              </a:rPr>
              <a:t>If your child is in Breakfast Club, a message can be left with the staff or the main school office  - we will always endeavour to get back to you by the end of the school day.</a:t>
            </a:r>
            <a:endParaRPr dirty="0"/>
          </a:p>
          <a:p>
            <a:pPr marL="228600" lvl="0" indent="-228600" algn="l" rtl="0">
              <a:lnSpc>
                <a:spcPct val="90000"/>
              </a:lnSpc>
              <a:spcBef>
                <a:spcPts val="1000"/>
              </a:spcBef>
              <a:spcAft>
                <a:spcPts val="0"/>
              </a:spcAft>
              <a:buClr>
                <a:schemeClr val="dk1"/>
              </a:buClr>
              <a:buSzPts val="1800"/>
              <a:buChar char="•"/>
            </a:pPr>
            <a:r>
              <a:rPr lang="en-GB" sz="1800" dirty="0">
                <a:latin typeface="Comic Sans MS"/>
                <a:ea typeface="Comic Sans MS"/>
                <a:cs typeface="Comic Sans MS"/>
                <a:sym typeface="Comic Sans MS"/>
              </a:rPr>
              <a:t>We know that getting in touch can be more difficult for working parents, so we are also available via email – addresses at the end of this presentation.</a:t>
            </a:r>
            <a:endParaRPr dirty="0"/>
          </a:p>
          <a:p>
            <a:pPr marL="228600" lvl="0" indent="-114300" algn="l" rtl="0">
              <a:lnSpc>
                <a:spcPct val="90000"/>
              </a:lnSpc>
              <a:spcBef>
                <a:spcPts val="1000"/>
              </a:spcBef>
              <a:spcAft>
                <a:spcPts val="0"/>
              </a:spcAft>
              <a:buClr>
                <a:schemeClr val="dk1"/>
              </a:buClr>
              <a:buSzPts val="1800"/>
              <a:buNone/>
            </a:pPr>
            <a:endParaRPr sz="1800" dirty="0">
              <a:latin typeface="Comic Sans MS"/>
              <a:ea typeface="Comic Sans MS"/>
              <a:cs typeface="Comic Sans MS"/>
              <a:sym typeface="Comic Sans MS"/>
            </a:endParaRPr>
          </a:p>
          <a:p>
            <a:pPr marL="228600" lvl="0" indent="-228600" algn="l" rtl="0">
              <a:lnSpc>
                <a:spcPct val="90000"/>
              </a:lnSpc>
              <a:spcBef>
                <a:spcPts val="1000"/>
              </a:spcBef>
              <a:spcAft>
                <a:spcPts val="0"/>
              </a:spcAft>
              <a:buClr>
                <a:schemeClr val="dk1"/>
              </a:buClr>
              <a:buSzPts val="1800"/>
              <a:buChar char="•"/>
            </a:pPr>
            <a:r>
              <a:rPr lang="en-GB" sz="1800" dirty="0">
                <a:latin typeface="Comic Sans MS"/>
                <a:ea typeface="Comic Sans MS"/>
                <a:cs typeface="Comic Sans MS"/>
                <a:sym typeface="Comic Sans MS"/>
              </a:rPr>
              <a:t>Curriculum overviews are sent out at the beginning of each half term.</a:t>
            </a:r>
            <a:endParaRPr dirty="0"/>
          </a:p>
          <a:p>
            <a:pPr marL="228600" lvl="0" indent="-228600" algn="l" rtl="0">
              <a:lnSpc>
                <a:spcPct val="90000"/>
              </a:lnSpc>
              <a:spcBef>
                <a:spcPts val="1000"/>
              </a:spcBef>
              <a:spcAft>
                <a:spcPts val="0"/>
              </a:spcAft>
              <a:buClr>
                <a:schemeClr val="dk1"/>
              </a:buClr>
              <a:buSzPts val="1800"/>
              <a:buChar char="•"/>
            </a:pPr>
            <a:r>
              <a:rPr lang="en-GB" sz="1800" dirty="0">
                <a:latin typeface="Comic Sans MS"/>
                <a:ea typeface="Comic Sans MS"/>
                <a:cs typeface="Comic Sans MS"/>
                <a:sym typeface="Comic Sans MS"/>
              </a:rPr>
              <a:t>In addition, we have a newsletter which goes out by email every two weeks to keep you up to date with what we have been doing.</a:t>
            </a:r>
            <a:endParaRPr dirty="0"/>
          </a:p>
          <a:p>
            <a:pPr marL="228600" lvl="0" indent="-228600" algn="l" rtl="0">
              <a:lnSpc>
                <a:spcPct val="90000"/>
              </a:lnSpc>
              <a:spcBef>
                <a:spcPts val="1000"/>
              </a:spcBef>
              <a:spcAft>
                <a:spcPts val="0"/>
              </a:spcAft>
              <a:buClr>
                <a:schemeClr val="dk1"/>
              </a:buClr>
              <a:buSzPts val="1800"/>
              <a:buChar char="•"/>
            </a:pPr>
            <a:r>
              <a:rPr lang="en-GB" sz="1800" dirty="0">
                <a:latin typeface="Comic Sans MS"/>
                <a:ea typeface="Comic Sans MS"/>
                <a:cs typeface="Comic Sans MS"/>
                <a:sym typeface="Comic Sans MS"/>
              </a:rPr>
              <a:t>Don’t forget to watch out for the frequent whole school newsletter too.</a:t>
            </a:r>
            <a:endParaRPr dirty="0"/>
          </a:p>
        </p:txBody>
      </p:sp>
      <p:pic>
        <p:nvPicPr>
          <p:cNvPr id="126" name="Google Shape;126;p5" descr="Image result for burgundy school uniform transparent background"/>
          <p:cNvPicPr preferRelativeResize="0"/>
          <p:nvPr/>
        </p:nvPicPr>
        <p:blipFill rotWithShape="1">
          <a:blip r:embed="rId3">
            <a:alphaModFix/>
          </a:blip>
          <a:srcRect/>
          <a:stretch/>
        </p:blipFill>
        <p:spPr>
          <a:xfrm>
            <a:off x="9771812" y="112164"/>
            <a:ext cx="2309324" cy="1154662"/>
          </a:xfrm>
          <a:prstGeom prst="rect">
            <a:avLst/>
          </a:prstGeom>
          <a:noFill/>
          <a:ln>
            <a:noFill/>
          </a:ln>
        </p:spPr>
      </p:pic>
      <p:pic>
        <p:nvPicPr>
          <p:cNvPr id="127" name="Google Shape;127;p5" descr="Image result for southridge first school logo"/>
          <p:cNvPicPr preferRelativeResize="0"/>
          <p:nvPr/>
        </p:nvPicPr>
        <p:blipFill rotWithShape="1">
          <a:blip r:embed="rId4">
            <a:alphaModFix/>
          </a:blip>
          <a:srcRect b="18143"/>
          <a:stretch/>
        </p:blipFill>
        <p:spPr>
          <a:xfrm>
            <a:off x="-698077" y="112163"/>
            <a:ext cx="3072554" cy="16459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3676a75273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a:latin typeface="Comic Sans MS"/>
                <a:ea typeface="Comic Sans MS"/>
                <a:cs typeface="Comic Sans MS"/>
                <a:sym typeface="Comic Sans MS"/>
              </a:rPr>
              <a:t>Attendance</a:t>
            </a:r>
            <a:endParaRPr/>
          </a:p>
        </p:txBody>
      </p:sp>
      <p:sp>
        <p:nvSpPr>
          <p:cNvPr id="134" name="Google Shape;134;g13676a75273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endParaRPr>
              <a:solidFill>
                <a:srgbClr val="FF0000"/>
              </a:solidFill>
            </a:endParaRPr>
          </a:p>
          <a:p>
            <a:pPr marL="0" lvl="0" indent="0" algn="l" rtl="0">
              <a:lnSpc>
                <a:spcPct val="90000"/>
              </a:lnSpc>
              <a:spcBef>
                <a:spcPts val="1000"/>
              </a:spcBef>
              <a:spcAft>
                <a:spcPts val="0"/>
              </a:spcAft>
              <a:buNone/>
            </a:pPr>
            <a:endParaRPr>
              <a:solidFill>
                <a:srgbClr val="FF0000"/>
              </a:solidFill>
            </a:endParaRPr>
          </a:p>
        </p:txBody>
      </p:sp>
      <p:pic>
        <p:nvPicPr>
          <p:cNvPr id="135" name="Google Shape;135;g13676a75273_0_0" descr="Image result for burgundy school uniform transparent background"/>
          <p:cNvPicPr preferRelativeResize="0"/>
          <p:nvPr/>
        </p:nvPicPr>
        <p:blipFill rotWithShape="1">
          <a:blip r:embed="rId3">
            <a:alphaModFix/>
          </a:blip>
          <a:srcRect/>
          <a:stretch/>
        </p:blipFill>
        <p:spPr>
          <a:xfrm>
            <a:off x="9771812" y="112164"/>
            <a:ext cx="2309324" cy="1154662"/>
          </a:xfrm>
          <a:prstGeom prst="rect">
            <a:avLst/>
          </a:prstGeom>
          <a:noFill/>
          <a:ln>
            <a:noFill/>
          </a:ln>
        </p:spPr>
      </p:pic>
      <p:pic>
        <p:nvPicPr>
          <p:cNvPr id="136" name="Google Shape;136;g13676a75273_0_0" descr="Image result for southridge first school logo"/>
          <p:cNvPicPr preferRelativeResize="0"/>
          <p:nvPr/>
        </p:nvPicPr>
        <p:blipFill rotWithShape="1">
          <a:blip r:embed="rId4">
            <a:alphaModFix/>
          </a:blip>
          <a:srcRect b="18146"/>
          <a:stretch/>
        </p:blipFill>
        <p:spPr>
          <a:xfrm>
            <a:off x="-698077" y="112163"/>
            <a:ext cx="3072554" cy="1645994"/>
          </a:xfrm>
          <a:prstGeom prst="rect">
            <a:avLst/>
          </a:prstGeom>
          <a:noFill/>
          <a:ln>
            <a:noFill/>
          </a:ln>
        </p:spPr>
      </p:pic>
      <p:pic>
        <p:nvPicPr>
          <p:cNvPr id="137" name="Google Shape;137;g13676a75273_0_0"/>
          <p:cNvPicPr preferRelativeResize="0"/>
          <p:nvPr/>
        </p:nvPicPr>
        <p:blipFill>
          <a:blip r:embed="rId5">
            <a:alphaModFix/>
          </a:blip>
          <a:stretch>
            <a:fillRect/>
          </a:stretch>
        </p:blipFill>
        <p:spPr>
          <a:xfrm>
            <a:off x="2626113" y="1564424"/>
            <a:ext cx="6939774" cy="4612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3676a75273_0_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a:latin typeface="Comic Sans MS"/>
                <a:ea typeface="Comic Sans MS"/>
                <a:cs typeface="Comic Sans MS"/>
                <a:sym typeface="Comic Sans MS"/>
              </a:rPr>
              <a:t>Home School Agreement</a:t>
            </a:r>
            <a:endParaRPr/>
          </a:p>
        </p:txBody>
      </p:sp>
      <p:sp>
        <p:nvSpPr>
          <p:cNvPr id="144" name="Google Shape;144;g13676a75273_0_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endParaRPr/>
          </a:p>
        </p:txBody>
      </p:sp>
      <p:pic>
        <p:nvPicPr>
          <p:cNvPr id="145" name="Google Shape;145;g13676a75273_0_16" descr="Image result for burgundy school uniform transparent background"/>
          <p:cNvPicPr preferRelativeResize="0"/>
          <p:nvPr/>
        </p:nvPicPr>
        <p:blipFill rotWithShape="1">
          <a:blip r:embed="rId3">
            <a:alphaModFix/>
          </a:blip>
          <a:srcRect/>
          <a:stretch/>
        </p:blipFill>
        <p:spPr>
          <a:xfrm>
            <a:off x="9771812" y="112164"/>
            <a:ext cx="2309324" cy="1154662"/>
          </a:xfrm>
          <a:prstGeom prst="rect">
            <a:avLst/>
          </a:prstGeom>
          <a:noFill/>
          <a:ln>
            <a:noFill/>
          </a:ln>
        </p:spPr>
      </p:pic>
      <p:pic>
        <p:nvPicPr>
          <p:cNvPr id="146" name="Google Shape;146;g13676a75273_0_16" descr="Image result for southridge first school logo"/>
          <p:cNvPicPr preferRelativeResize="0"/>
          <p:nvPr/>
        </p:nvPicPr>
        <p:blipFill rotWithShape="1">
          <a:blip r:embed="rId4">
            <a:alphaModFix/>
          </a:blip>
          <a:srcRect b="18146"/>
          <a:stretch/>
        </p:blipFill>
        <p:spPr>
          <a:xfrm>
            <a:off x="-698077" y="112163"/>
            <a:ext cx="3072554" cy="1645994"/>
          </a:xfrm>
          <a:prstGeom prst="rect">
            <a:avLst/>
          </a:prstGeom>
          <a:noFill/>
          <a:ln>
            <a:noFill/>
          </a:ln>
        </p:spPr>
      </p:pic>
      <p:pic>
        <p:nvPicPr>
          <p:cNvPr id="147" name="Google Shape;147;g13676a75273_0_16"/>
          <p:cNvPicPr preferRelativeResize="0"/>
          <p:nvPr/>
        </p:nvPicPr>
        <p:blipFill rotWithShape="1">
          <a:blip r:embed="rId5">
            <a:alphaModFix/>
          </a:blip>
          <a:srcRect/>
          <a:stretch/>
        </p:blipFill>
        <p:spPr>
          <a:xfrm>
            <a:off x="4597900" y="1903221"/>
            <a:ext cx="2996201" cy="4196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3676a75273_0_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a:latin typeface="Comic Sans MS"/>
                <a:ea typeface="Comic Sans MS"/>
                <a:cs typeface="Comic Sans MS"/>
                <a:sym typeface="Comic Sans MS"/>
              </a:rPr>
              <a:t>Uniform</a:t>
            </a:r>
            <a:endParaRPr/>
          </a:p>
        </p:txBody>
      </p:sp>
      <p:sp>
        <p:nvSpPr>
          <p:cNvPr id="154" name="Google Shape;154;g13676a75273_0_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0" algn="ctr" rtl="0">
              <a:lnSpc>
                <a:spcPct val="90000"/>
              </a:lnSpc>
              <a:spcBef>
                <a:spcPts val="1000"/>
              </a:spcBef>
              <a:spcAft>
                <a:spcPts val="0"/>
              </a:spcAft>
              <a:buNone/>
            </a:pPr>
            <a:r>
              <a:rPr lang="en-GB" sz="1800">
                <a:highlight>
                  <a:schemeClr val="lt1"/>
                </a:highlight>
                <a:latin typeface="Comic Sans MS"/>
                <a:ea typeface="Comic Sans MS"/>
                <a:cs typeface="Comic Sans MS"/>
                <a:sym typeface="Comic Sans MS"/>
              </a:rPr>
              <a:t>Same as Year 1 </a:t>
            </a:r>
            <a:endParaRPr sz="1800">
              <a:highlight>
                <a:schemeClr val="lt1"/>
              </a:highlight>
              <a:latin typeface="Comic Sans MS"/>
              <a:ea typeface="Comic Sans MS"/>
              <a:cs typeface="Comic Sans MS"/>
              <a:sym typeface="Comic Sans MS"/>
            </a:endParaRPr>
          </a:p>
          <a:p>
            <a:pPr marL="457200" lvl="0" indent="0" algn="ctr" rtl="0">
              <a:lnSpc>
                <a:spcPct val="90000"/>
              </a:lnSpc>
              <a:spcBef>
                <a:spcPts val="1000"/>
              </a:spcBef>
              <a:spcAft>
                <a:spcPts val="0"/>
              </a:spcAft>
              <a:buNone/>
            </a:pPr>
            <a:endParaRPr sz="1800">
              <a:highlight>
                <a:schemeClr val="lt1"/>
              </a:highlight>
              <a:latin typeface="Comic Sans MS"/>
              <a:ea typeface="Comic Sans MS"/>
              <a:cs typeface="Comic Sans MS"/>
              <a:sym typeface="Comic Sans MS"/>
            </a:endParaRPr>
          </a:p>
          <a:p>
            <a:pPr marL="228600" lvl="0" indent="-165100" algn="l" rtl="0">
              <a:lnSpc>
                <a:spcPct val="90000"/>
              </a:lnSpc>
              <a:spcBef>
                <a:spcPts val="1000"/>
              </a:spcBef>
              <a:spcAft>
                <a:spcPts val="0"/>
              </a:spcAft>
              <a:buSzPts val="800"/>
              <a:buFont typeface="Comic Sans MS"/>
              <a:buChar char="•"/>
            </a:pPr>
            <a:r>
              <a:rPr lang="en-GB" sz="1800">
                <a:highlight>
                  <a:schemeClr val="lt1"/>
                </a:highlight>
                <a:latin typeface="Comic Sans MS"/>
                <a:ea typeface="Comic Sans MS"/>
                <a:cs typeface="Comic Sans MS"/>
                <a:sym typeface="Comic Sans MS"/>
              </a:rPr>
              <a:t>Fully labelled </a:t>
            </a:r>
            <a:endParaRPr sz="1800">
              <a:highlight>
                <a:schemeClr val="lt1"/>
              </a:highlight>
              <a:latin typeface="Comic Sans MS"/>
              <a:ea typeface="Comic Sans MS"/>
              <a:cs typeface="Comic Sans MS"/>
              <a:sym typeface="Comic Sans MS"/>
            </a:endParaRPr>
          </a:p>
          <a:p>
            <a:pPr marL="228600" lvl="0" indent="-165100" algn="l" rtl="0">
              <a:lnSpc>
                <a:spcPct val="90000"/>
              </a:lnSpc>
              <a:spcBef>
                <a:spcPts val="1000"/>
              </a:spcBef>
              <a:spcAft>
                <a:spcPts val="0"/>
              </a:spcAft>
              <a:buSzPts val="800"/>
              <a:buFont typeface="Comic Sans MS"/>
              <a:buChar char="•"/>
            </a:pPr>
            <a:r>
              <a:rPr lang="en-GB" sz="1800">
                <a:highlight>
                  <a:schemeClr val="lt1"/>
                </a:highlight>
                <a:latin typeface="Comic Sans MS"/>
                <a:ea typeface="Comic Sans MS"/>
                <a:cs typeface="Comic Sans MS"/>
                <a:sym typeface="Comic Sans MS"/>
              </a:rPr>
              <a:t>A small keyring on book bags can be useful </a:t>
            </a:r>
            <a:endParaRPr sz="1800">
              <a:highlight>
                <a:schemeClr val="lt1"/>
              </a:highlight>
              <a:latin typeface="Comic Sans MS"/>
              <a:ea typeface="Comic Sans MS"/>
              <a:cs typeface="Comic Sans MS"/>
              <a:sym typeface="Comic Sans MS"/>
            </a:endParaRPr>
          </a:p>
          <a:p>
            <a:pPr marL="228600" lvl="0" indent="-165100" algn="l" rtl="0">
              <a:lnSpc>
                <a:spcPct val="90000"/>
              </a:lnSpc>
              <a:spcBef>
                <a:spcPts val="1000"/>
              </a:spcBef>
              <a:spcAft>
                <a:spcPts val="0"/>
              </a:spcAft>
              <a:buSzPts val="800"/>
              <a:buFont typeface="Comic Sans MS"/>
              <a:buChar char="•"/>
            </a:pPr>
            <a:r>
              <a:rPr lang="en-GB" sz="1800">
                <a:highlight>
                  <a:schemeClr val="lt1"/>
                </a:highlight>
                <a:latin typeface="Comic Sans MS"/>
                <a:ea typeface="Comic Sans MS"/>
                <a:cs typeface="Comic Sans MS"/>
                <a:sym typeface="Comic Sans MS"/>
              </a:rPr>
              <a:t>Long hair to be tied back</a:t>
            </a:r>
            <a:endParaRPr sz="1800">
              <a:highlight>
                <a:schemeClr val="lt1"/>
              </a:highlight>
              <a:latin typeface="Comic Sans MS"/>
              <a:ea typeface="Comic Sans MS"/>
              <a:cs typeface="Comic Sans MS"/>
              <a:sym typeface="Comic Sans MS"/>
            </a:endParaRPr>
          </a:p>
          <a:p>
            <a:pPr marL="228600" lvl="0" indent="-165100" algn="l" rtl="0">
              <a:lnSpc>
                <a:spcPct val="90000"/>
              </a:lnSpc>
              <a:spcBef>
                <a:spcPts val="1000"/>
              </a:spcBef>
              <a:spcAft>
                <a:spcPts val="0"/>
              </a:spcAft>
              <a:buSzPts val="800"/>
              <a:buFont typeface="Comic Sans MS"/>
              <a:buChar char="•"/>
            </a:pPr>
            <a:r>
              <a:rPr lang="en-GB" sz="1800">
                <a:highlight>
                  <a:schemeClr val="lt1"/>
                </a:highlight>
                <a:latin typeface="Comic Sans MS"/>
                <a:ea typeface="Comic Sans MS"/>
                <a:cs typeface="Comic Sans MS"/>
                <a:sym typeface="Comic Sans MS"/>
              </a:rPr>
              <a:t>No large hairbands - school colours </a:t>
            </a:r>
            <a:endParaRPr sz="1800">
              <a:highlight>
                <a:schemeClr val="lt1"/>
              </a:highlight>
              <a:latin typeface="Comic Sans MS"/>
              <a:ea typeface="Comic Sans MS"/>
              <a:cs typeface="Comic Sans MS"/>
              <a:sym typeface="Comic Sans MS"/>
            </a:endParaRPr>
          </a:p>
        </p:txBody>
      </p:sp>
      <p:pic>
        <p:nvPicPr>
          <p:cNvPr id="155" name="Google Shape;155;g13676a75273_0_8" descr="Image result for burgundy school uniform transparent background"/>
          <p:cNvPicPr preferRelativeResize="0"/>
          <p:nvPr/>
        </p:nvPicPr>
        <p:blipFill rotWithShape="1">
          <a:blip r:embed="rId3">
            <a:alphaModFix/>
          </a:blip>
          <a:srcRect/>
          <a:stretch/>
        </p:blipFill>
        <p:spPr>
          <a:xfrm>
            <a:off x="9771812" y="112164"/>
            <a:ext cx="2309324" cy="1154662"/>
          </a:xfrm>
          <a:prstGeom prst="rect">
            <a:avLst/>
          </a:prstGeom>
          <a:noFill/>
          <a:ln>
            <a:noFill/>
          </a:ln>
        </p:spPr>
      </p:pic>
      <p:pic>
        <p:nvPicPr>
          <p:cNvPr id="156" name="Google Shape;156;g13676a75273_0_8" descr="Image result for southridge first school logo"/>
          <p:cNvPicPr preferRelativeResize="0"/>
          <p:nvPr/>
        </p:nvPicPr>
        <p:blipFill rotWithShape="1">
          <a:blip r:embed="rId4">
            <a:alphaModFix/>
          </a:blip>
          <a:srcRect b="18146"/>
          <a:stretch/>
        </p:blipFill>
        <p:spPr>
          <a:xfrm>
            <a:off x="-698077" y="112163"/>
            <a:ext cx="3072554" cy="16459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a:latin typeface="Comic Sans MS"/>
                <a:ea typeface="Comic Sans MS"/>
                <a:cs typeface="Comic Sans MS"/>
                <a:sym typeface="Comic Sans MS"/>
              </a:rPr>
              <a:t>PE</a:t>
            </a:r>
            <a:endParaRPr/>
          </a:p>
        </p:txBody>
      </p:sp>
      <p:sp>
        <p:nvSpPr>
          <p:cNvPr id="163" name="Google Shape;163;p6"/>
          <p:cNvSpPr txBox="1">
            <a:spLocks noGrp="1"/>
          </p:cNvSpPr>
          <p:nvPr>
            <p:ph type="body" idx="1"/>
          </p:nvPr>
        </p:nvSpPr>
        <p:spPr>
          <a:xfrm>
            <a:off x="838200" y="1552650"/>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GB" sz="1800">
                <a:latin typeface="Comic Sans MS"/>
                <a:ea typeface="Comic Sans MS"/>
                <a:cs typeface="Comic Sans MS"/>
                <a:sym typeface="Comic Sans MS"/>
              </a:rPr>
              <a:t>We are timetabled to have 2 PE lessons per week although this may, from time to time, be changed due to events in school and the British weather.  We will let you know our PE days at the start of next term.</a:t>
            </a:r>
            <a:endParaRPr/>
          </a:p>
          <a:p>
            <a:pPr marL="228600" lvl="0" indent="-228600" algn="l" rtl="0">
              <a:lnSpc>
                <a:spcPct val="90000"/>
              </a:lnSpc>
              <a:spcBef>
                <a:spcPts val="1000"/>
              </a:spcBef>
              <a:spcAft>
                <a:spcPts val="0"/>
              </a:spcAft>
              <a:buClr>
                <a:schemeClr val="dk1"/>
              </a:buClr>
              <a:buSzPts val="1800"/>
              <a:buChar char="•"/>
            </a:pPr>
            <a:r>
              <a:rPr lang="en-GB" sz="1800">
                <a:latin typeface="Comic Sans MS"/>
                <a:ea typeface="Comic Sans MS"/>
                <a:cs typeface="Comic Sans MS"/>
                <a:sym typeface="Comic Sans MS"/>
              </a:rPr>
              <a:t>PE bags are to be kept in school with all items CLEARLY labelled.  </a:t>
            </a:r>
            <a:endParaRPr sz="1800">
              <a:latin typeface="Comic Sans MS"/>
              <a:ea typeface="Comic Sans MS"/>
              <a:cs typeface="Comic Sans MS"/>
              <a:sym typeface="Comic Sans MS"/>
            </a:endParaRPr>
          </a:p>
          <a:p>
            <a:pPr marL="228600" lvl="0" indent="-228600" algn="l" rtl="0">
              <a:lnSpc>
                <a:spcPct val="90000"/>
              </a:lnSpc>
              <a:spcBef>
                <a:spcPts val="1000"/>
              </a:spcBef>
              <a:spcAft>
                <a:spcPts val="0"/>
              </a:spcAft>
              <a:buSzPts val="1800"/>
              <a:buFont typeface="Comic Sans MS"/>
              <a:buChar char="•"/>
            </a:pPr>
            <a:r>
              <a:rPr lang="en-GB" sz="1800">
                <a:latin typeface="Comic Sans MS"/>
                <a:ea typeface="Comic Sans MS"/>
                <a:cs typeface="Comic Sans MS"/>
                <a:sym typeface="Comic Sans MS"/>
              </a:rPr>
              <a:t>Jogging trousers or leggings will be needed for outdoor PE lessons.</a:t>
            </a:r>
            <a:endParaRPr sz="1800">
              <a:latin typeface="Comic Sans MS"/>
              <a:ea typeface="Comic Sans MS"/>
              <a:cs typeface="Comic Sans MS"/>
              <a:sym typeface="Comic Sans MS"/>
            </a:endParaRPr>
          </a:p>
          <a:p>
            <a:pPr marL="228600" lvl="0" indent="-228600" algn="l" rtl="0">
              <a:lnSpc>
                <a:spcPct val="90000"/>
              </a:lnSpc>
              <a:spcBef>
                <a:spcPts val="1000"/>
              </a:spcBef>
              <a:spcAft>
                <a:spcPts val="0"/>
              </a:spcAft>
              <a:buClr>
                <a:schemeClr val="dk1"/>
              </a:buClr>
              <a:buSzPts val="1800"/>
              <a:buChar char="•"/>
            </a:pPr>
            <a:r>
              <a:rPr lang="en-GB" sz="1800">
                <a:latin typeface="Comic Sans MS"/>
                <a:ea typeface="Comic Sans MS"/>
                <a:cs typeface="Comic Sans MS"/>
                <a:sym typeface="Comic Sans MS"/>
              </a:rPr>
              <a:t>No earrings or jewellery should be worn for PE.</a:t>
            </a:r>
            <a:endParaRPr/>
          </a:p>
          <a:p>
            <a:pPr marL="228600" lvl="0" indent="-228600" algn="l" rtl="0">
              <a:lnSpc>
                <a:spcPct val="90000"/>
              </a:lnSpc>
              <a:spcBef>
                <a:spcPts val="1000"/>
              </a:spcBef>
              <a:spcAft>
                <a:spcPts val="0"/>
              </a:spcAft>
              <a:buClr>
                <a:schemeClr val="dk1"/>
              </a:buClr>
              <a:buSzPts val="1800"/>
              <a:buChar char="•"/>
            </a:pPr>
            <a:r>
              <a:rPr lang="en-GB" sz="1800">
                <a:latin typeface="Comic Sans MS"/>
                <a:ea typeface="Comic Sans MS"/>
                <a:cs typeface="Comic Sans MS"/>
                <a:sym typeface="Comic Sans MS"/>
              </a:rPr>
              <a:t>In the summer term children will have swimming lessons at Waves.  </a:t>
            </a:r>
            <a:endParaRPr/>
          </a:p>
        </p:txBody>
      </p:sp>
      <p:pic>
        <p:nvPicPr>
          <p:cNvPr id="164" name="Google Shape;164;p6" descr="Image result for burgundy school uniform transparent background"/>
          <p:cNvPicPr preferRelativeResize="0"/>
          <p:nvPr/>
        </p:nvPicPr>
        <p:blipFill rotWithShape="1">
          <a:blip r:embed="rId3">
            <a:alphaModFix/>
          </a:blip>
          <a:srcRect/>
          <a:stretch/>
        </p:blipFill>
        <p:spPr>
          <a:xfrm>
            <a:off x="9594997" y="155026"/>
            <a:ext cx="2523496" cy="1261748"/>
          </a:xfrm>
          <a:prstGeom prst="rect">
            <a:avLst/>
          </a:prstGeom>
          <a:noFill/>
          <a:ln>
            <a:noFill/>
          </a:ln>
        </p:spPr>
      </p:pic>
      <p:pic>
        <p:nvPicPr>
          <p:cNvPr id="165" name="Google Shape;165;p6" descr="Image result for southridge first school logo"/>
          <p:cNvPicPr preferRelativeResize="0"/>
          <p:nvPr/>
        </p:nvPicPr>
        <p:blipFill rotWithShape="1">
          <a:blip r:embed="rId4">
            <a:alphaModFix/>
          </a:blip>
          <a:srcRect b="18143"/>
          <a:stretch/>
        </p:blipFill>
        <p:spPr>
          <a:xfrm>
            <a:off x="-698077" y="112163"/>
            <a:ext cx="3072554" cy="1645994"/>
          </a:xfrm>
          <a:prstGeom prst="rect">
            <a:avLst/>
          </a:prstGeom>
          <a:noFill/>
          <a:ln>
            <a:noFill/>
          </a:ln>
        </p:spPr>
      </p:pic>
      <p:pic>
        <p:nvPicPr>
          <p:cNvPr id="166" name="Google Shape;166;p6"/>
          <p:cNvPicPr preferRelativeResize="0"/>
          <p:nvPr/>
        </p:nvPicPr>
        <p:blipFill rotWithShape="1">
          <a:blip r:embed="rId5">
            <a:alphaModFix/>
          </a:blip>
          <a:srcRect r="26137"/>
          <a:stretch/>
        </p:blipFill>
        <p:spPr>
          <a:xfrm rot="9747028">
            <a:off x="9830787" y="3744051"/>
            <a:ext cx="1824350" cy="1852425"/>
          </a:xfrm>
          <a:prstGeom prst="rect">
            <a:avLst/>
          </a:prstGeom>
          <a:noFill/>
          <a:ln>
            <a:noFill/>
          </a:ln>
        </p:spPr>
      </p:pic>
      <p:pic>
        <p:nvPicPr>
          <p:cNvPr id="167" name="Google Shape;167;p6"/>
          <p:cNvPicPr preferRelativeResize="0"/>
          <p:nvPr/>
        </p:nvPicPr>
        <p:blipFill rotWithShape="1">
          <a:blip r:embed="rId6">
            <a:alphaModFix/>
          </a:blip>
          <a:srcRect/>
          <a:stretch/>
        </p:blipFill>
        <p:spPr>
          <a:xfrm>
            <a:off x="2657475" y="4702175"/>
            <a:ext cx="2343150" cy="1757362"/>
          </a:xfrm>
          <a:prstGeom prst="rect">
            <a:avLst/>
          </a:prstGeom>
          <a:noFill/>
          <a:ln>
            <a:noFill/>
          </a:ln>
        </p:spPr>
      </p:pic>
      <p:pic>
        <p:nvPicPr>
          <p:cNvPr id="168" name="Google Shape;168;p6"/>
          <p:cNvPicPr preferRelativeResize="0"/>
          <p:nvPr/>
        </p:nvPicPr>
        <p:blipFill rotWithShape="1">
          <a:blip r:embed="rId7">
            <a:alphaModFix/>
          </a:blip>
          <a:srcRect/>
          <a:stretch/>
        </p:blipFill>
        <p:spPr>
          <a:xfrm rot="4597908">
            <a:off x="1018647" y="4757737"/>
            <a:ext cx="1926164" cy="1444623"/>
          </a:xfrm>
          <a:prstGeom prst="rect">
            <a:avLst/>
          </a:prstGeom>
          <a:noFill/>
          <a:ln>
            <a:noFill/>
          </a:ln>
        </p:spPr>
      </p:pic>
      <p:pic>
        <p:nvPicPr>
          <p:cNvPr id="169" name="Google Shape;169;p6"/>
          <p:cNvPicPr preferRelativeResize="0"/>
          <p:nvPr/>
        </p:nvPicPr>
        <p:blipFill rotWithShape="1">
          <a:blip r:embed="rId8">
            <a:alphaModFix/>
          </a:blip>
          <a:srcRect/>
          <a:stretch/>
        </p:blipFill>
        <p:spPr>
          <a:xfrm rot="4672302">
            <a:off x="4757738" y="4718449"/>
            <a:ext cx="1938336" cy="1453752"/>
          </a:xfrm>
          <a:prstGeom prst="rect">
            <a:avLst/>
          </a:prstGeom>
          <a:noFill/>
          <a:ln>
            <a:noFill/>
          </a:ln>
        </p:spPr>
      </p:pic>
      <p:pic>
        <p:nvPicPr>
          <p:cNvPr id="170" name="Google Shape;170;p6"/>
          <p:cNvPicPr preferRelativeResize="0"/>
          <p:nvPr/>
        </p:nvPicPr>
        <p:blipFill rotWithShape="1">
          <a:blip r:embed="rId9">
            <a:alphaModFix/>
          </a:blip>
          <a:srcRect/>
          <a:stretch/>
        </p:blipFill>
        <p:spPr>
          <a:xfrm>
            <a:off x="6338887" y="4729163"/>
            <a:ext cx="2076450" cy="1557338"/>
          </a:xfrm>
          <a:prstGeom prst="rect">
            <a:avLst/>
          </a:prstGeom>
          <a:noFill/>
          <a:ln>
            <a:noFill/>
          </a:ln>
        </p:spPr>
      </p:pic>
      <p:pic>
        <p:nvPicPr>
          <p:cNvPr id="171" name="Google Shape;171;p6"/>
          <p:cNvPicPr preferRelativeResize="0"/>
          <p:nvPr/>
        </p:nvPicPr>
        <p:blipFill rotWithShape="1">
          <a:blip r:embed="rId10">
            <a:alphaModFix/>
          </a:blip>
          <a:srcRect/>
          <a:stretch/>
        </p:blipFill>
        <p:spPr>
          <a:xfrm rot="5890120">
            <a:off x="8229600" y="4861322"/>
            <a:ext cx="1995487" cy="14966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7"/>
          <p:cNvPicPr preferRelativeResize="0"/>
          <p:nvPr/>
        </p:nvPicPr>
        <p:blipFill rotWithShape="1">
          <a:blip r:embed="rId3">
            <a:alphaModFix/>
          </a:blip>
          <a:srcRect/>
          <a:stretch/>
        </p:blipFill>
        <p:spPr>
          <a:xfrm rot="10583467">
            <a:off x="8093126" y="4681182"/>
            <a:ext cx="2101751" cy="1576313"/>
          </a:xfrm>
          <a:prstGeom prst="rect">
            <a:avLst/>
          </a:prstGeom>
          <a:noFill/>
          <a:ln>
            <a:noFill/>
          </a:ln>
        </p:spPr>
      </p:pic>
      <p:sp>
        <p:nvSpPr>
          <p:cNvPr id="178" name="Google Shape;17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omic Sans MS"/>
              <a:buNone/>
            </a:pPr>
            <a:r>
              <a:rPr lang="en-GB" sz="4800">
                <a:latin typeface="Comic Sans MS"/>
                <a:ea typeface="Comic Sans MS"/>
                <a:cs typeface="Comic Sans MS"/>
                <a:sym typeface="Comic Sans MS"/>
              </a:rPr>
              <a:t>Reading</a:t>
            </a:r>
            <a:endParaRPr/>
          </a:p>
        </p:txBody>
      </p:sp>
      <p:sp>
        <p:nvSpPr>
          <p:cNvPr id="179" name="Google Shape;17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GB" sz="1800">
                <a:latin typeface="Comic Sans MS"/>
                <a:ea typeface="Comic Sans MS"/>
                <a:cs typeface="Comic Sans MS"/>
                <a:sym typeface="Comic Sans MS"/>
              </a:rPr>
              <a:t>Reading book bags to come to school EVERY DAY.</a:t>
            </a:r>
            <a:endParaRPr/>
          </a:p>
          <a:p>
            <a:pPr marL="228600" lvl="0" indent="-228600" algn="l" rtl="0">
              <a:lnSpc>
                <a:spcPct val="90000"/>
              </a:lnSpc>
              <a:spcBef>
                <a:spcPts val="1000"/>
              </a:spcBef>
              <a:spcAft>
                <a:spcPts val="0"/>
              </a:spcAft>
              <a:buClr>
                <a:schemeClr val="dk1"/>
              </a:buClr>
              <a:buSzPts val="1800"/>
              <a:buChar char="•"/>
            </a:pPr>
            <a:r>
              <a:rPr lang="en-GB" sz="1800">
                <a:latin typeface="Comic Sans MS"/>
                <a:ea typeface="Comic Sans MS"/>
                <a:cs typeface="Comic Sans MS"/>
                <a:sym typeface="Comic Sans MS"/>
              </a:rPr>
              <a:t>Space is at a premium and so we ask that the children use book bags rather than bulky backpacks.</a:t>
            </a:r>
            <a:endParaRPr/>
          </a:p>
          <a:p>
            <a:pPr marL="228600" lvl="0" indent="-228600" algn="l" rtl="0">
              <a:lnSpc>
                <a:spcPct val="90000"/>
              </a:lnSpc>
              <a:spcBef>
                <a:spcPts val="1000"/>
              </a:spcBef>
              <a:spcAft>
                <a:spcPts val="0"/>
              </a:spcAft>
              <a:buClr>
                <a:schemeClr val="dk1"/>
              </a:buClr>
              <a:buSzPts val="1800"/>
              <a:buChar char="•"/>
            </a:pPr>
            <a:r>
              <a:rPr lang="en-GB" sz="1800">
                <a:latin typeface="Comic Sans MS"/>
                <a:ea typeface="Comic Sans MS"/>
                <a:cs typeface="Comic Sans MS"/>
                <a:sym typeface="Comic Sans MS"/>
              </a:rPr>
              <a:t>In Year 2 we work hard to instil in children a love of reading.  We will be launching our reading challenge following the October half term holiday.  Be ready to read in blanket dens, wearing wellies, with your clothes on back to front, underground, in cafes – the list is endless.</a:t>
            </a:r>
            <a:endParaRPr/>
          </a:p>
          <a:p>
            <a:pPr marL="228600" lvl="0" indent="-228600" algn="l" rtl="0">
              <a:lnSpc>
                <a:spcPct val="90000"/>
              </a:lnSpc>
              <a:spcBef>
                <a:spcPts val="1000"/>
              </a:spcBef>
              <a:spcAft>
                <a:spcPts val="0"/>
              </a:spcAft>
              <a:buClr>
                <a:schemeClr val="dk1"/>
              </a:buClr>
              <a:buSzPts val="1800"/>
              <a:buChar char="•"/>
            </a:pPr>
            <a:r>
              <a:rPr lang="en-GB" sz="1800">
                <a:latin typeface="Comic Sans MS"/>
                <a:ea typeface="Comic Sans MS"/>
                <a:cs typeface="Comic Sans MS"/>
                <a:sym typeface="Comic Sans MS"/>
              </a:rPr>
              <a:t>In addition to this, we read daily to the children from a range of children’s books and authors.</a:t>
            </a:r>
            <a:endParaRPr/>
          </a:p>
          <a:p>
            <a:pPr marL="228600" lvl="0" indent="-114300" algn="l" rtl="0">
              <a:lnSpc>
                <a:spcPct val="90000"/>
              </a:lnSpc>
              <a:spcBef>
                <a:spcPts val="1000"/>
              </a:spcBef>
              <a:spcAft>
                <a:spcPts val="0"/>
              </a:spcAft>
              <a:buClr>
                <a:schemeClr val="dk1"/>
              </a:buClr>
              <a:buSzPts val="1800"/>
              <a:buNone/>
            </a:pPr>
            <a:endParaRPr sz="1800" i="1">
              <a:solidFill>
                <a:schemeClr val="hlink"/>
              </a:solidFill>
              <a:latin typeface="Comic Sans MS"/>
              <a:ea typeface="Comic Sans MS"/>
              <a:cs typeface="Comic Sans MS"/>
              <a:sym typeface="Comic Sans MS"/>
            </a:endParaRPr>
          </a:p>
          <a:p>
            <a:pPr marL="228600" lvl="0" indent="-114300" algn="l" rtl="0">
              <a:lnSpc>
                <a:spcPct val="90000"/>
              </a:lnSpc>
              <a:spcBef>
                <a:spcPts val="1000"/>
              </a:spcBef>
              <a:spcAft>
                <a:spcPts val="0"/>
              </a:spcAft>
              <a:buClr>
                <a:schemeClr val="dk1"/>
              </a:buClr>
              <a:buSzPts val="1800"/>
              <a:buNone/>
            </a:pPr>
            <a:endParaRPr sz="1800" i="1">
              <a:latin typeface="Comic Sans MS"/>
              <a:ea typeface="Comic Sans MS"/>
              <a:cs typeface="Comic Sans MS"/>
              <a:sym typeface="Comic Sans MS"/>
            </a:endParaRPr>
          </a:p>
        </p:txBody>
      </p:sp>
      <p:pic>
        <p:nvPicPr>
          <p:cNvPr id="180" name="Google Shape;180;p7" descr="Image result for burgundy school uniform transparent background"/>
          <p:cNvPicPr preferRelativeResize="0"/>
          <p:nvPr/>
        </p:nvPicPr>
        <p:blipFill rotWithShape="1">
          <a:blip r:embed="rId4">
            <a:alphaModFix/>
          </a:blip>
          <a:srcRect/>
          <a:stretch/>
        </p:blipFill>
        <p:spPr>
          <a:xfrm>
            <a:off x="9547371" y="218224"/>
            <a:ext cx="2473179" cy="1236590"/>
          </a:xfrm>
          <a:prstGeom prst="rect">
            <a:avLst/>
          </a:prstGeom>
          <a:noFill/>
          <a:ln>
            <a:noFill/>
          </a:ln>
        </p:spPr>
      </p:pic>
      <p:pic>
        <p:nvPicPr>
          <p:cNvPr id="181" name="Google Shape;181;p7" descr="Image result for southridge first school logo"/>
          <p:cNvPicPr preferRelativeResize="0"/>
          <p:nvPr/>
        </p:nvPicPr>
        <p:blipFill rotWithShape="1">
          <a:blip r:embed="rId5">
            <a:alphaModFix/>
          </a:blip>
          <a:srcRect b="18143"/>
          <a:stretch/>
        </p:blipFill>
        <p:spPr>
          <a:xfrm>
            <a:off x="-698077" y="112163"/>
            <a:ext cx="3072554" cy="1645994"/>
          </a:xfrm>
          <a:prstGeom prst="rect">
            <a:avLst/>
          </a:prstGeom>
          <a:noFill/>
          <a:ln>
            <a:noFill/>
          </a:ln>
        </p:spPr>
      </p:pic>
      <p:pic>
        <p:nvPicPr>
          <p:cNvPr id="182" name="Google Shape;182;p7"/>
          <p:cNvPicPr preferRelativeResize="0"/>
          <p:nvPr/>
        </p:nvPicPr>
        <p:blipFill rotWithShape="1">
          <a:blip r:embed="rId6">
            <a:alphaModFix/>
          </a:blip>
          <a:srcRect/>
          <a:stretch/>
        </p:blipFill>
        <p:spPr>
          <a:xfrm rot="-798734">
            <a:off x="2030084" y="4447751"/>
            <a:ext cx="2241667" cy="1681250"/>
          </a:xfrm>
          <a:prstGeom prst="rect">
            <a:avLst/>
          </a:prstGeom>
          <a:noFill/>
          <a:ln>
            <a:noFill/>
          </a:ln>
        </p:spPr>
      </p:pic>
      <p:pic>
        <p:nvPicPr>
          <p:cNvPr id="183" name="Google Shape;183;p7"/>
          <p:cNvPicPr preferRelativeResize="0"/>
          <p:nvPr/>
        </p:nvPicPr>
        <p:blipFill rotWithShape="1">
          <a:blip r:embed="rId7">
            <a:alphaModFix/>
          </a:blip>
          <a:srcRect/>
          <a:stretch/>
        </p:blipFill>
        <p:spPr>
          <a:xfrm rot="-492762">
            <a:off x="6223379" y="4360459"/>
            <a:ext cx="2019869" cy="1514902"/>
          </a:xfrm>
          <a:prstGeom prst="rect">
            <a:avLst/>
          </a:prstGeom>
          <a:noFill/>
          <a:ln>
            <a:noFill/>
          </a:ln>
        </p:spPr>
      </p:pic>
      <p:pic>
        <p:nvPicPr>
          <p:cNvPr id="184" name="Google Shape;184;p7"/>
          <p:cNvPicPr preferRelativeResize="0"/>
          <p:nvPr/>
        </p:nvPicPr>
        <p:blipFill rotWithShape="1">
          <a:blip r:embed="rId8">
            <a:alphaModFix/>
          </a:blip>
          <a:srcRect/>
          <a:stretch/>
        </p:blipFill>
        <p:spPr>
          <a:xfrm rot="479268">
            <a:off x="4080679" y="4640238"/>
            <a:ext cx="2210937" cy="165820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1201</Words>
  <Application>Microsoft Office PowerPoint</Application>
  <PresentationFormat>Widescreen</PresentationFormat>
  <Paragraphs>139</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Welcome to Year 2 </vt:lpstr>
      <vt:lpstr>The Year 2 Team</vt:lpstr>
      <vt:lpstr>Routines</vt:lpstr>
      <vt:lpstr>Communication</vt:lpstr>
      <vt:lpstr>Attendance</vt:lpstr>
      <vt:lpstr>Home School Agreement</vt:lpstr>
      <vt:lpstr>Uniform</vt:lpstr>
      <vt:lpstr>PE</vt:lpstr>
      <vt:lpstr>Reading</vt:lpstr>
      <vt:lpstr>Spelling</vt:lpstr>
      <vt:lpstr>Maths</vt:lpstr>
      <vt:lpstr>Science and  Foundation Subjects</vt:lpstr>
      <vt:lpstr>PowerPoint Presentation</vt:lpstr>
      <vt:lpstr>PowerPoint Presentation</vt:lpstr>
      <vt:lpstr>PowerPoint Presentation</vt:lpstr>
      <vt:lpstr>PowerPoint Presentation</vt:lpstr>
      <vt:lpstr>Medicines</vt:lpstr>
      <vt:lpstr>Autumn Term Trip</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dc:title>
  <dc:creator>Home</dc:creator>
  <cp:lastModifiedBy>SFSteacher01</cp:lastModifiedBy>
  <cp:revision>5</cp:revision>
  <cp:lastPrinted>2023-06-27T11:22:37Z</cp:lastPrinted>
  <dcterms:created xsi:type="dcterms:W3CDTF">2018-07-10T18:27:56Z</dcterms:created>
  <dcterms:modified xsi:type="dcterms:W3CDTF">2023-06-28T07:22:20Z</dcterms:modified>
</cp:coreProperties>
</file>