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60" r:id="rId5"/>
    <p:sldId id="259" r:id="rId6"/>
    <p:sldId id="261" r:id="rId7"/>
    <p:sldId id="262" r:id="rId8"/>
    <p:sldId id="263" r:id="rId9"/>
    <p:sldId id="264" r:id="rId10"/>
    <p:sldId id="265" r:id="rId11"/>
    <p:sldId id="266" r:id="rId12"/>
    <p:sldId id="274" r:id="rId13"/>
    <p:sldId id="275" r:id="rId14"/>
    <p:sldId id="281" r:id="rId15"/>
    <p:sldId id="288" r:id="rId16"/>
    <p:sldId id="269" r:id="rId17"/>
    <p:sldId id="267" r:id="rId18"/>
    <p:sldId id="268" r:id="rId19"/>
    <p:sldId id="270" r:id="rId20"/>
    <p:sldId id="286" r:id="rId21"/>
    <p:sldId id="279" r:id="rId22"/>
    <p:sldId id="271" r:id="rId23"/>
    <p:sldId id="272" r:id="rId24"/>
    <p:sldId id="285" r:id="rId25"/>
    <p:sldId id="273" r:id="rId26"/>
  </p:sldIdLst>
  <p:sldSz cx="12192000" cy="6858000"/>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KCood1FAG6Xv9YdTNv0N0czUk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4" autoAdjust="0"/>
    <p:restoredTop sz="94660"/>
  </p:normalViewPr>
  <p:slideViewPr>
    <p:cSldViewPr snapToGrid="0">
      <p:cViewPr varScale="1">
        <p:scale>
          <a:sx n="81" d="100"/>
          <a:sy n="81" d="100"/>
        </p:scale>
        <p:origin x="749" y="6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4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542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8825"/>
            <a:ext cx="2945659" cy="49542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8: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9: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9: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extLst>
      <p:ext uri="{BB962C8B-B14F-4D97-AF65-F5344CB8AC3E}">
        <p14:creationId xmlns:p14="http://schemas.microsoft.com/office/powerpoint/2010/main" val="59706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9: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extLst>
      <p:ext uri="{BB962C8B-B14F-4D97-AF65-F5344CB8AC3E}">
        <p14:creationId xmlns:p14="http://schemas.microsoft.com/office/powerpoint/2010/main" val="114708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9: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extLst>
      <p:ext uri="{BB962C8B-B14F-4D97-AF65-F5344CB8AC3E}">
        <p14:creationId xmlns:p14="http://schemas.microsoft.com/office/powerpoint/2010/main" val="184958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 name="Google Shape;212;p10: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13: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p15: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13: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461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p17: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3: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676a75273_0_24: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3676a75273_0_24:notes"/>
          <p:cNvSpPr txBox="1">
            <a:spLocks noGrp="1"/>
          </p:cNvSpPr>
          <p:nvPr>
            <p:ph type="body" idx="1"/>
          </p:nvPr>
        </p:nvSpPr>
        <p:spPr>
          <a:xfrm>
            <a:off x="679768" y="4751982"/>
            <a:ext cx="5438100" cy="3888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g13676a75273_0_24:notes"/>
          <p:cNvSpPr txBox="1">
            <a:spLocks noGrp="1"/>
          </p:cNvSpPr>
          <p:nvPr>
            <p:ph type="sldNum" idx="12"/>
          </p:nvPr>
        </p:nvSpPr>
        <p:spPr>
          <a:xfrm>
            <a:off x="3850443" y="9378824"/>
            <a:ext cx="2945700" cy="49537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8: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4: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676a75273_0_0: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3676a75273_0_0:notes"/>
          <p:cNvSpPr txBox="1">
            <a:spLocks noGrp="1"/>
          </p:cNvSpPr>
          <p:nvPr>
            <p:ph type="body" idx="1"/>
          </p:nvPr>
        </p:nvSpPr>
        <p:spPr>
          <a:xfrm>
            <a:off x="679768" y="4751982"/>
            <a:ext cx="5438100" cy="3888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2" name="Google Shape;132;g13676a75273_0_0:notes"/>
          <p:cNvSpPr txBox="1">
            <a:spLocks noGrp="1"/>
          </p:cNvSpPr>
          <p:nvPr>
            <p:ph type="sldNum" idx="12"/>
          </p:nvPr>
        </p:nvSpPr>
        <p:spPr>
          <a:xfrm>
            <a:off x="3850443" y="9378824"/>
            <a:ext cx="2945700" cy="49537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p5: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676a75273_0_16: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3676a75273_0_16:notes"/>
          <p:cNvSpPr txBox="1">
            <a:spLocks noGrp="1"/>
          </p:cNvSpPr>
          <p:nvPr>
            <p:ph type="body" idx="1"/>
          </p:nvPr>
        </p:nvSpPr>
        <p:spPr>
          <a:xfrm>
            <a:off x="679768" y="4751982"/>
            <a:ext cx="5438100" cy="3888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g13676a75273_0_16:notes"/>
          <p:cNvSpPr txBox="1">
            <a:spLocks noGrp="1"/>
          </p:cNvSpPr>
          <p:nvPr>
            <p:ph type="sldNum" idx="12"/>
          </p:nvPr>
        </p:nvSpPr>
        <p:spPr>
          <a:xfrm>
            <a:off x="3850443" y="9378824"/>
            <a:ext cx="2945700" cy="49537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676a75273_0_8: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3676a75273_0_8:notes"/>
          <p:cNvSpPr txBox="1">
            <a:spLocks noGrp="1"/>
          </p:cNvSpPr>
          <p:nvPr>
            <p:ph type="body" idx="1"/>
          </p:nvPr>
        </p:nvSpPr>
        <p:spPr>
          <a:xfrm>
            <a:off x="679768" y="4751982"/>
            <a:ext cx="5438100" cy="38880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2" name="Google Shape;152;g13676a75273_0_8:notes"/>
          <p:cNvSpPr txBox="1">
            <a:spLocks noGrp="1"/>
          </p:cNvSpPr>
          <p:nvPr>
            <p:ph type="sldNum" idx="12"/>
          </p:nvPr>
        </p:nvSpPr>
        <p:spPr>
          <a:xfrm>
            <a:off x="3850443" y="9378824"/>
            <a:ext cx="2945700" cy="49537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6: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436563" y="1235075"/>
            <a:ext cx="5924550"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79768" y="4751982"/>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6" name="Google Shape;176;p7:notes"/>
          <p:cNvSpPr txBox="1">
            <a:spLocks noGrp="1"/>
          </p:cNvSpPr>
          <p:nvPr>
            <p:ph type="sldNum" idx="12"/>
          </p:nvPr>
        </p:nvSpPr>
        <p:spPr>
          <a:xfrm>
            <a:off x="3850444" y="9378825"/>
            <a:ext cx="2945659" cy="4954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timestables.co.uk/multiplication-tables-check/" TargetMode="External"/><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5.png"/><Relationship Id="rId10" Type="http://schemas.openxmlformats.org/officeDocument/2006/relationships/image" Target="../media/image27.jpg"/><Relationship Id="rId4" Type="http://schemas.openxmlformats.org/officeDocument/2006/relationships/image" Target="../media/image1.png"/><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png"/><Relationship Id="rId7" Type="http://schemas.openxmlformats.org/officeDocument/2006/relationships/image" Target="../media/image38.jpg"/><Relationship Id="rId12"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5.pn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timestables.co.uk/"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haron.mcintosh@ntlp.org.uk" TargetMode="Externa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hara@ntlp.org.uk" TargetMode="External"/><Relationship Id="rId5" Type="http://schemas.openxmlformats.org/officeDocument/2006/relationships/hyperlink" Target="mailto:adam.Harrington@ntlp.org.uk" TargetMode="External"/><Relationship Id="rId4" Type="http://schemas.openxmlformats.org/officeDocument/2006/relationships/hyperlink" Target="mailto:Lucy.Statham@southridgefirst.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6.jp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20.png"/><Relationship Id="rId4" Type="http://schemas.openxmlformats.org/officeDocument/2006/relationships/hyperlink" Target="http://www.booksfortopics.com/year-4" TargetMode="External"/><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n-GB" dirty="0">
                <a:latin typeface="Comic Sans MS"/>
                <a:ea typeface="Comic Sans MS"/>
                <a:cs typeface="Comic Sans MS"/>
                <a:sym typeface="Comic Sans MS"/>
              </a:rPr>
              <a:t>Welcome to Year 4 </a:t>
            </a:r>
            <a:endParaRPr dirty="0"/>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dirty="0">
                <a:latin typeface="Comic Sans MS"/>
                <a:ea typeface="Comic Sans MS"/>
                <a:cs typeface="Comic Sans MS"/>
                <a:sym typeface="Comic Sans MS"/>
              </a:rPr>
              <a:t>Information and Routines</a:t>
            </a:r>
            <a:endParaRPr dirty="0"/>
          </a:p>
        </p:txBody>
      </p:sp>
      <p:pic>
        <p:nvPicPr>
          <p:cNvPr id="91" name="Google Shape;91;p1" descr="Image result for burgundy school uniform transparent background"/>
          <p:cNvPicPr preferRelativeResize="0"/>
          <p:nvPr/>
        </p:nvPicPr>
        <p:blipFill rotWithShape="1">
          <a:blip r:embed="rId3">
            <a:alphaModFix/>
          </a:blip>
          <a:srcRect/>
          <a:stretch/>
        </p:blipFill>
        <p:spPr>
          <a:xfrm>
            <a:off x="8621344" y="4879842"/>
            <a:ext cx="3553987" cy="1776994"/>
          </a:xfrm>
          <a:prstGeom prst="rect">
            <a:avLst/>
          </a:prstGeom>
          <a:noFill/>
          <a:ln>
            <a:noFill/>
          </a:ln>
        </p:spPr>
      </p:pic>
      <p:pic>
        <p:nvPicPr>
          <p:cNvPr id="92" name="Google Shape;92;p1" descr="Image result for southridge first school jumper"/>
          <p:cNvPicPr preferRelativeResize="0"/>
          <p:nvPr/>
        </p:nvPicPr>
        <p:blipFill rotWithShape="1">
          <a:blip r:embed="rId4">
            <a:alphaModFix/>
          </a:blip>
          <a:srcRect t="-4" r="46388" b="1"/>
          <a:stretch/>
        </p:blipFill>
        <p:spPr>
          <a:xfrm rot="-2108361">
            <a:off x="9561501" y="5684584"/>
            <a:ext cx="45719" cy="97676"/>
          </a:xfrm>
          <a:prstGeom prst="rect">
            <a:avLst/>
          </a:prstGeom>
          <a:noFill/>
          <a:ln>
            <a:noFill/>
          </a:ln>
        </p:spPr>
      </p:pic>
      <p:pic>
        <p:nvPicPr>
          <p:cNvPr id="93" name="Google Shape;93;p1" descr="Image result for southridge first school jumper"/>
          <p:cNvPicPr preferRelativeResize="0"/>
          <p:nvPr/>
        </p:nvPicPr>
        <p:blipFill rotWithShape="1">
          <a:blip r:embed="rId5">
            <a:alphaModFix/>
          </a:blip>
          <a:srcRect/>
          <a:stretch/>
        </p:blipFill>
        <p:spPr>
          <a:xfrm rot="-2006117">
            <a:off x="10562052" y="5727920"/>
            <a:ext cx="70579" cy="80839"/>
          </a:xfrm>
          <a:prstGeom prst="snipRoundRect">
            <a:avLst>
              <a:gd name="adj1" fmla="val 50000"/>
              <a:gd name="adj2" fmla="val 16667"/>
            </a:avLst>
          </a:prstGeom>
          <a:noFill/>
          <a:ln>
            <a:noFill/>
          </a:ln>
        </p:spPr>
      </p:pic>
      <p:pic>
        <p:nvPicPr>
          <p:cNvPr id="94" name="Google Shape;94;p1" descr="Image result for southridge first school jumper"/>
          <p:cNvPicPr preferRelativeResize="0"/>
          <p:nvPr/>
        </p:nvPicPr>
        <p:blipFill rotWithShape="1">
          <a:blip r:embed="rId6">
            <a:alphaModFix/>
          </a:blip>
          <a:srcRect/>
          <a:stretch/>
        </p:blipFill>
        <p:spPr>
          <a:xfrm rot="1515310">
            <a:off x="11279980" y="5748816"/>
            <a:ext cx="78891" cy="90360"/>
          </a:xfrm>
          <a:prstGeom prst="snip2DiagRect">
            <a:avLst>
              <a:gd name="adj1" fmla="val 0"/>
              <a:gd name="adj2" fmla="val 34777"/>
            </a:avLst>
          </a:prstGeom>
          <a:noFill/>
          <a:ln>
            <a:noFill/>
          </a:ln>
        </p:spPr>
      </p:pic>
      <p:pic>
        <p:nvPicPr>
          <p:cNvPr id="95" name="Google Shape;95;p1" descr="Image result for southridge first school logo"/>
          <p:cNvPicPr preferRelativeResize="0"/>
          <p:nvPr/>
        </p:nvPicPr>
        <p:blipFill rotWithShape="1">
          <a:blip r:embed="rId7">
            <a:alphaModFix/>
          </a:blip>
          <a:srcRect b="18143"/>
          <a:stretch/>
        </p:blipFill>
        <p:spPr>
          <a:xfrm>
            <a:off x="-293521" y="234321"/>
            <a:ext cx="3072554" cy="16459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A034DC13-4CA6-4DDF-96D6-2C1F3CD50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1" name="Group 200">
            <a:extLst>
              <a:ext uri="{FF2B5EF4-FFF2-40B4-BE49-F238E27FC236}">
                <a16:creationId xmlns:a16="http://schemas.microsoft.com/office/drawing/2014/main" id="{AB83855D-F0F4-42E8-9047-A13022476C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2" name="Freeform 44">
              <a:extLst>
                <a:ext uri="{FF2B5EF4-FFF2-40B4-BE49-F238E27FC236}">
                  <a16:creationId xmlns:a16="http://schemas.microsoft.com/office/drawing/2014/main" id="{0414264F-D724-4E21-BE52-4728290DE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45">
              <a:extLst>
                <a:ext uri="{FF2B5EF4-FFF2-40B4-BE49-F238E27FC236}">
                  <a16:creationId xmlns:a16="http://schemas.microsoft.com/office/drawing/2014/main" id="{46C077DA-0626-4B9E-9211-446361F61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46">
              <a:extLst>
                <a:ext uri="{FF2B5EF4-FFF2-40B4-BE49-F238E27FC236}">
                  <a16:creationId xmlns:a16="http://schemas.microsoft.com/office/drawing/2014/main" id="{DD1DA1AE-C234-4948-AA7F-F7EBB9FE73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47">
              <a:extLst>
                <a:ext uri="{FF2B5EF4-FFF2-40B4-BE49-F238E27FC236}">
                  <a16:creationId xmlns:a16="http://schemas.microsoft.com/office/drawing/2014/main" id="{23A78588-E013-48A0-A140-E6C9A4F387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Rectangle 205">
              <a:extLst>
                <a:ext uri="{FF2B5EF4-FFF2-40B4-BE49-F238E27FC236}">
                  <a16:creationId xmlns:a16="http://schemas.microsoft.com/office/drawing/2014/main" id="{76C9A9D1-F5E1-4455-80F2-5E0DF42568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91" name="Google Shape;191;p8"/>
          <p:cNvSpPr txBox="1">
            <a:spLocks noGrp="1"/>
          </p:cNvSpPr>
          <p:nvPr>
            <p:ph type="title"/>
          </p:nvPr>
        </p:nvSpPr>
        <p:spPr>
          <a:xfrm>
            <a:off x="1047280" y="759805"/>
            <a:ext cx="1030652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800"/>
              <a:buFont typeface="Comic Sans MS"/>
              <a:buNone/>
            </a:pPr>
            <a:r>
              <a:rPr lang="en-GB" sz="4000" dirty="0">
                <a:solidFill>
                  <a:srgbClr val="FFFFFF"/>
                </a:solidFill>
                <a:latin typeface="Comic Sans MS"/>
                <a:ea typeface="Comic Sans MS"/>
                <a:cs typeface="Comic Sans MS"/>
                <a:sym typeface="Comic Sans MS"/>
              </a:rPr>
              <a:t>Spelling</a:t>
            </a:r>
            <a:endParaRPr lang="en-GB" sz="4000" dirty="0">
              <a:solidFill>
                <a:srgbClr val="FFFFFF"/>
              </a:solidFill>
            </a:endParaRPr>
          </a:p>
        </p:txBody>
      </p:sp>
      <p:sp>
        <p:nvSpPr>
          <p:cNvPr id="192" name="Google Shape;192;p8"/>
          <p:cNvSpPr txBox="1">
            <a:spLocks noGrp="1"/>
          </p:cNvSpPr>
          <p:nvPr>
            <p:ph type="body" idx="1"/>
          </p:nvPr>
        </p:nvSpPr>
        <p:spPr>
          <a:xfrm>
            <a:off x="1424904" y="2543175"/>
            <a:ext cx="3385635" cy="3363846"/>
          </a:xfrm>
          <a:prstGeom prst="rect">
            <a:avLst/>
          </a:prstGeom>
        </p:spPr>
        <p:txBody>
          <a:bodyPr spcFirstLastPara="1" lIns="91425" tIns="45700" rIns="91425" bIns="45700" anchor="ctr" anchorCtr="0">
            <a:normAutofit/>
          </a:bodyPr>
          <a:lstStyle/>
          <a:p>
            <a:pPr marL="228600" lvl="0" indent="-114300" rtl="0">
              <a:spcBef>
                <a:spcPts val="0"/>
              </a:spcBef>
              <a:spcAft>
                <a:spcPts val="0"/>
              </a:spcAft>
              <a:buClr>
                <a:schemeClr val="dk1"/>
              </a:buClr>
              <a:buSzPts val="1800"/>
              <a:buNone/>
            </a:pPr>
            <a:endParaRPr lang="en-US" sz="1700" dirty="0">
              <a:latin typeface="Comic Sans MS"/>
              <a:ea typeface="Comic Sans MS"/>
              <a:cs typeface="Comic Sans MS"/>
              <a:sym typeface="Comic Sans MS"/>
            </a:endParaRPr>
          </a:p>
          <a:p>
            <a:pPr marL="228600" lvl="0" indent="-228600" rtl="0">
              <a:spcBef>
                <a:spcPts val="1000"/>
              </a:spcBef>
              <a:spcAft>
                <a:spcPts val="0"/>
              </a:spcAft>
              <a:buClr>
                <a:schemeClr val="dk1"/>
              </a:buClr>
              <a:buSzPts val="1800"/>
              <a:buChar char="•"/>
            </a:pPr>
            <a:r>
              <a:rPr lang="en-US" sz="1700" dirty="0">
                <a:latin typeface="Comic Sans MS"/>
                <a:ea typeface="Comic Sans MS"/>
                <a:cs typeface="Comic Sans MS"/>
                <a:sym typeface="Comic Sans MS"/>
              </a:rPr>
              <a:t>Children record their new spellings on Fridays in their books and these will also be available on Spelling Shed –which is the same system used throughout the school.</a:t>
            </a:r>
            <a:endParaRPr lang="en-US" sz="1700" dirty="0"/>
          </a:p>
          <a:p>
            <a:pPr marL="228600" lvl="0" indent="-228600" rtl="0">
              <a:spcBef>
                <a:spcPts val="1000"/>
              </a:spcBef>
              <a:spcAft>
                <a:spcPts val="0"/>
              </a:spcAft>
              <a:buClr>
                <a:schemeClr val="dk1"/>
              </a:buClr>
              <a:buSzPts val="1800"/>
              <a:buChar char="•"/>
            </a:pPr>
            <a:r>
              <a:rPr lang="en-US" sz="1700" dirty="0">
                <a:latin typeface="Comic Sans MS"/>
                <a:ea typeface="Comic Sans MS"/>
                <a:cs typeface="Comic Sans MS"/>
                <a:sym typeface="Comic Sans MS"/>
              </a:rPr>
              <a:t>Spellings are tested on a Friday and spelling books sent home  - please keep these in book bags.</a:t>
            </a:r>
            <a:endParaRPr lang="en-US" sz="1700" dirty="0"/>
          </a:p>
          <a:p>
            <a:pPr marL="228600" lvl="0" indent="-114300" rtl="0">
              <a:spcBef>
                <a:spcPts val="1000"/>
              </a:spcBef>
              <a:spcAft>
                <a:spcPts val="0"/>
              </a:spcAft>
              <a:buClr>
                <a:schemeClr val="dk1"/>
              </a:buClr>
              <a:buSzPts val="1800"/>
              <a:buNone/>
            </a:pPr>
            <a:endParaRPr lang="en-US" sz="1700" dirty="0">
              <a:latin typeface="Comic Sans MS"/>
              <a:ea typeface="Comic Sans MS"/>
              <a:cs typeface="Comic Sans MS"/>
              <a:sym typeface="Comic Sans MS"/>
            </a:endParaRPr>
          </a:p>
        </p:txBody>
      </p:sp>
      <p:pic>
        <p:nvPicPr>
          <p:cNvPr id="5" name="Picture 4">
            <a:extLst>
              <a:ext uri="{FF2B5EF4-FFF2-40B4-BE49-F238E27FC236}">
                <a16:creationId xmlns:a16="http://schemas.microsoft.com/office/drawing/2014/main" id="{A94D89B3-BAB8-1796-2F3B-9DCC50F088B0}"/>
              </a:ext>
            </a:extLst>
          </p:cNvPr>
          <p:cNvPicPr>
            <a:picLocks noChangeAspect="1"/>
          </p:cNvPicPr>
          <p:nvPr/>
        </p:nvPicPr>
        <p:blipFill>
          <a:blip r:embed="rId3"/>
          <a:stretch>
            <a:fillRect/>
          </a:stretch>
        </p:blipFill>
        <p:spPr>
          <a:xfrm>
            <a:off x="5276639" y="2940577"/>
            <a:ext cx="2650372" cy="725183"/>
          </a:xfrm>
          <a:prstGeom prst="rect">
            <a:avLst/>
          </a:prstGeom>
        </p:spPr>
      </p:pic>
      <p:pic>
        <p:nvPicPr>
          <p:cNvPr id="194" name="Google Shape;194;p8" descr="Image result for southridge first school logo"/>
          <p:cNvPicPr preferRelativeResize="0"/>
          <p:nvPr/>
        </p:nvPicPr>
        <p:blipFill rotWithShape="1">
          <a:blip r:embed="rId4"/>
          <a:srcRect b="18143"/>
          <a:stretch/>
        </p:blipFill>
        <p:spPr>
          <a:xfrm>
            <a:off x="8087032" y="2587151"/>
            <a:ext cx="2657430" cy="1423620"/>
          </a:xfrm>
          <a:prstGeom prst="rect">
            <a:avLst/>
          </a:prstGeom>
          <a:noFill/>
        </p:spPr>
      </p:pic>
      <p:pic>
        <p:nvPicPr>
          <p:cNvPr id="193" name="Google Shape;193;p8" descr="Image result for burgundy school uniform transparent background"/>
          <p:cNvPicPr preferRelativeResize="0"/>
          <p:nvPr/>
        </p:nvPicPr>
        <p:blipFill rotWithShape="1">
          <a:blip r:embed="rId5"/>
          <a:stretch/>
        </p:blipFill>
        <p:spPr>
          <a:xfrm>
            <a:off x="5276639" y="4421371"/>
            <a:ext cx="2674069" cy="1337034"/>
          </a:xfrm>
          <a:prstGeom prst="rect">
            <a:avLst/>
          </a:prstGeom>
          <a:noFill/>
        </p:spPr>
      </p:pic>
      <p:pic>
        <p:nvPicPr>
          <p:cNvPr id="3" name="Picture 2">
            <a:extLst>
              <a:ext uri="{FF2B5EF4-FFF2-40B4-BE49-F238E27FC236}">
                <a16:creationId xmlns:a16="http://schemas.microsoft.com/office/drawing/2014/main" id="{1D70138E-E6FB-D28E-A21E-B08DE88FA444}"/>
              </a:ext>
            </a:extLst>
          </p:cNvPr>
          <p:cNvPicPr>
            <a:picLocks noChangeAspect="1"/>
          </p:cNvPicPr>
          <p:nvPr/>
        </p:nvPicPr>
        <p:blipFill>
          <a:blip r:embed="rId6"/>
          <a:stretch>
            <a:fillRect/>
          </a:stretch>
        </p:blipFill>
        <p:spPr>
          <a:xfrm>
            <a:off x="8366564" y="4272754"/>
            <a:ext cx="2101952" cy="16342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Maths</a:t>
            </a:r>
            <a:endParaRPr dirty="0"/>
          </a:p>
        </p:txBody>
      </p:sp>
      <p:sp>
        <p:nvSpPr>
          <p:cNvPr id="201" name="Google Shape;201;p9"/>
          <p:cNvSpPr txBox="1">
            <a:spLocks noGrp="1"/>
          </p:cNvSpPr>
          <p:nvPr>
            <p:ph type="body" idx="1"/>
          </p:nvPr>
        </p:nvSpPr>
        <p:spPr>
          <a:xfrm>
            <a:off x="838200" y="1670845"/>
            <a:ext cx="10515600" cy="2686843"/>
          </a:xfrm>
          <a:prstGeom prst="rect">
            <a:avLst/>
          </a:prstGeom>
          <a:noFill/>
          <a:ln>
            <a:noFill/>
          </a:ln>
        </p:spPr>
        <p:txBody>
          <a:bodyPr spcFirstLastPara="1" wrap="square" lIns="91425" tIns="45700" rIns="91425" bIns="45700" anchor="t" anchorCtr="0">
            <a:normAutofit/>
          </a:bodyPr>
          <a:lstStyle/>
          <a:p>
            <a:pPr marL="228600" lvl="0" indent="-220027" algn="l" rtl="0">
              <a:lnSpc>
                <a:spcPct val="100000"/>
              </a:lnSpc>
              <a:spcBef>
                <a:spcPts val="0"/>
              </a:spcBef>
              <a:spcAft>
                <a:spcPts val="0"/>
              </a:spcAft>
              <a:buClr>
                <a:schemeClr val="dk1"/>
              </a:buClr>
              <a:buSzPct val="100000"/>
              <a:buChar char="•"/>
            </a:pPr>
            <a:r>
              <a:rPr lang="en-GB" sz="1800" dirty="0">
                <a:latin typeface="Comic Sans MS"/>
                <a:ea typeface="Comic Sans MS"/>
                <a:cs typeface="Comic Sans MS"/>
                <a:sym typeface="Comic Sans MS"/>
              </a:rPr>
              <a:t>In September, children will be given a range of useful websites which can be used to support home learning of times tables and help children to practise facts which are crucial to their  development of further maths skills. </a:t>
            </a:r>
            <a:r>
              <a:rPr lang="en-US" sz="1800" dirty="0">
                <a:latin typeface="Comic Sans MS"/>
                <a:ea typeface="Comic Sans MS"/>
                <a:cs typeface="Comic Sans MS"/>
                <a:sym typeface="Comic Sans MS"/>
              </a:rPr>
              <a:t>We will supplement this as the year progresses with games and activities to help consolidate learning.</a:t>
            </a:r>
            <a:endParaRPr lang="en-US" dirty="0"/>
          </a:p>
          <a:p>
            <a:pPr marL="294323" indent="-285750">
              <a:buSzPct val="100000"/>
            </a:pPr>
            <a:r>
              <a:rPr lang="en-GB" sz="1800" dirty="0">
                <a:latin typeface="Comic Sans MS"/>
                <a:ea typeface="Comic Sans MS"/>
                <a:cs typeface="Comic Sans MS"/>
                <a:sym typeface="Comic Sans MS"/>
              </a:rPr>
              <a:t>By the end of Year 4 , the expectation is that children know all their times tables. To support this, we use:- </a:t>
            </a:r>
          </a:p>
          <a:p>
            <a:pPr marL="8573" lvl="0" indent="0" algn="l" rtl="0">
              <a:lnSpc>
                <a:spcPct val="90000"/>
              </a:lnSpc>
              <a:spcBef>
                <a:spcPts val="1000"/>
              </a:spcBef>
              <a:spcAft>
                <a:spcPts val="0"/>
              </a:spcAft>
              <a:buClr>
                <a:schemeClr val="dk1"/>
              </a:buClr>
              <a:buSzPct val="100000"/>
              <a:buNone/>
            </a:pPr>
            <a:r>
              <a:rPr lang="fr-FR" sz="1600" dirty="0">
                <a:hlinkClick r:id="rId3"/>
              </a:rPr>
              <a:t>Multiplication Tables Check - 2024 - Timestables.co.uk</a:t>
            </a:r>
            <a:endParaRPr sz="1600" dirty="0"/>
          </a:p>
          <a:p>
            <a:pPr marL="285750" indent="-285750">
              <a:buSzPct val="100000"/>
            </a:pPr>
            <a:r>
              <a:rPr lang="en-US" sz="1800" dirty="0">
                <a:latin typeface="Comic Sans MS"/>
                <a:ea typeface="Comic Sans MS"/>
                <a:cs typeface="Comic Sans MS"/>
                <a:sym typeface="Comic Sans MS"/>
              </a:rPr>
              <a:t>In June 2024, children will take the National Times Table Check.</a:t>
            </a:r>
            <a:endParaRPr sz="1800" dirty="0">
              <a:latin typeface="Comic Sans MS"/>
              <a:ea typeface="Comic Sans MS"/>
              <a:cs typeface="Comic Sans MS"/>
              <a:sym typeface="Comic Sans MS"/>
            </a:endParaRPr>
          </a:p>
          <a:p>
            <a:pPr marL="228600" lvl="0" indent="-114300" algn="l" rtl="0">
              <a:lnSpc>
                <a:spcPct val="90000"/>
              </a:lnSpc>
              <a:spcBef>
                <a:spcPts val="1000"/>
              </a:spcBef>
              <a:spcAft>
                <a:spcPts val="0"/>
              </a:spcAft>
              <a:buClr>
                <a:schemeClr val="dk1"/>
              </a:buClr>
              <a:buSzPct val="100000"/>
              <a:buNone/>
            </a:pPr>
            <a:endParaRPr sz="1800" dirty="0">
              <a:latin typeface="Comic Sans MS"/>
              <a:ea typeface="Comic Sans MS"/>
              <a:cs typeface="Comic Sans MS"/>
              <a:sym typeface="Comic Sans MS"/>
            </a:endParaRPr>
          </a:p>
        </p:txBody>
      </p:sp>
      <p:pic>
        <p:nvPicPr>
          <p:cNvPr id="202" name="Google Shape;202;p9" descr="Image result for burgundy school uniform transparent background"/>
          <p:cNvPicPr preferRelativeResize="0"/>
          <p:nvPr/>
        </p:nvPicPr>
        <p:blipFill rotWithShape="1">
          <a:blip r:embed="rId4">
            <a:alphaModFix/>
          </a:blip>
          <a:srcRect/>
          <a:stretch/>
        </p:blipFill>
        <p:spPr>
          <a:xfrm>
            <a:off x="9734550" y="206785"/>
            <a:ext cx="2262879" cy="1131440"/>
          </a:xfrm>
          <a:prstGeom prst="rect">
            <a:avLst/>
          </a:prstGeom>
          <a:noFill/>
          <a:ln>
            <a:noFill/>
          </a:ln>
        </p:spPr>
      </p:pic>
      <p:pic>
        <p:nvPicPr>
          <p:cNvPr id="203" name="Google Shape;203;p9" descr="Image result for southridge first school logo"/>
          <p:cNvPicPr preferRelativeResize="0"/>
          <p:nvPr/>
        </p:nvPicPr>
        <p:blipFill rotWithShape="1">
          <a:blip r:embed="rId5">
            <a:alphaModFix/>
          </a:blip>
          <a:srcRect b="18143"/>
          <a:stretch/>
        </p:blipFill>
        <p:spPr>
          <a:xfrm>
            <a:off x="-698077" y="112163"/>
            <a:ext cx="3072554" cy="1645994"/>
          </a:xfrm>
          <a:prstGeom prst="rect">
            <a:avLst/>
          </a:prstGeom>
          <a:noFill/>
          <a:ln>
            <a:noFill/>
          </a:ln>
        </p:spPr>
      </p:pic>
      <p:pic>
        <p:nvPicPr>
          <p:cNvPr id="204" name="Google Shape;204;p9"/>
          <p:cNvPicPr preferRelativeResize="0"/>
          <p:nvPr/>
        </p:nvPicPr>
        <p:blipFill rotWithShape="1">
          <a:blip r:embed="rId6">
            <a:alphaModFix/>
          </a:blip>
          <a:srcRect/>
          <a:stretch/>
        </p:blipFill>
        <p:spPr>
          <a:xfrm rot="-386969">
            <a:off x="928688" y="4645818"/>
            <a:ext cx="2454274" cy="1840706"/>
          </a:xfrm>
          <a:prstGeom prst="rect">
            <a:avLst/>
          </a:prstGeom>
          <a:noFill/>
          <a:ln>
            <a:noFill/>
          </a:ln>
        </p:spPr>
      </p:pic>
      <p:pic>
        <p:nvPicPr>
          <p:cNvPr id="205" name="Google Shape;205;p9"/>
          <p:cNvPicPr preferRelativeResize="0"/>
          <p:nvPr/>
        </p:nvPicPr>
        <p:blipFill rotWithShape="1">
          <a:blip r:embed="rId7">
            <a:alphaModFix/>
          </a:blip>
          <a:srcRect/>
          <a:stretch/>
        </p:blipFill>
        <p:spPr>
          <a:xfrm rot="496465">
            <a:off x="3157539" y="4786450"/>
            <a:ext cx="2128837" cy="1596628"/>
          </a:xfrm>
          <a:prstGeom prst="rect">
            <a:avLst/>
          </a:prstGeom>
          <a:noFill/>
          <a:ln>
            <a:noFill/>
          </a:ln>
        </p:spPr>
      </p:pic>
      <p:pic>
        <p:nvPicPr>
          <p:cNvPr id="206" name="Google Shape;206;p9"/>
          <p:cNvPicPr preferRelativeResize="0"/>
          <p:nvPr/>
        </p:nvPicPr>
        <p:blipFill rotWithShape="1">
          <a:blip r:embed="rId8">
            <a:alphaModFix/>
          </a:blip>
          <a:srcRect/>
          <a:stretch/>
        </p:blipFill>
        <p:spPr>
          <a:xfrm rot="-407779">
            <a:off x="9605964" y="4657725"/>
            <a:ext cx="2266948" cy="1700211"/>
          </a:xfrm>
          <a:prstGeom prst="rect">
            <a:avLst/>
          </a:prstGeom>
          <a:noFill/>
          <a:ln>
            <a:noFill/>
          </a:ln>
        </p:spPr>
      </p:pic>
      <p:pic>
        <p:nvPicPr>
          <p:cNvPr id="207" name="Google Shape;207;p9"/>
          <p:cNvPicPr preferRelativeResize="0"/>
          <p:nvPr/>
        </p:nvPicPr>
        <p:blipFill rotWithShape="1">
          <a:blip r:embed="rId9">
            <a:alphaModFix/>
          </a:blip>
          <a:srcRect/>
          <a:stretch/>
        </p:blipFill>
        <p:spPr>
          <a:xfrm rot="-353681">
            <a:off x="5172073" y="4636292"/>
            <a:ext cx="2486024" cy="1864518"/>
          </a:xfrm>
          <a:prstGeom prst="rect">
            <a:avLst/>
          </a:prstGeom>
          <a:noFill/>
          <a:ln>
            <a:noFill/>
          </a:ln>
        </p:spPr>
      </p:pic>
      <p:pic>
        <p:nvPicPr>
          <p:cNvPr id="208" name="Google Shape;208;p9"/>
          <p:cNvPicPr preferRelativeResize="0"/>
          <p:nvPr/>
        </p:nvPicPr>
        <p:blipFill rotWithShape="1">
          <a:blip r:embed="rId10">
            <a:alphaModFix/>
          </a:blip>
          <a:srcRect/>
          <a:stretch/>
        </p:blipFill>
        <p:spPr>
          <a:xfrm rot="905640">
            <a:off x="7578484" y="4649032"/>
            <a:ext cx="2247147" cy="16853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US" sz="4800" dirty="0">
                <a:latin typeface="Comic Sans MS"/>
                <a:sym typeface="Comic Sans MS"/>
              </a:rPr>
              <a:t>H</a:t>
            </a:r>
            <a:r>
              <a:rPr lang="en-GB" sz="4800" dirty="0">
                <a:latin typeface="Comic Sans MS"/>
                <a:sym typeface="Comic Sans MS"/>
              </a:rPr>
              <a:t>omework</a:t>
            </a:r>
            <a:endParaRPr dirty="0"/>
          </a:p>
        </p:txBody>
      </p:sp>
      <p:sp>
        <p:nvSpPr>
          <p:cNvPr id="201" name="Google Shape;201;p9"/>
          <p:cNvSpPr txBox="1">
            <a:spLocks noGrp="1"/>
          </p:cNvSpPr>
          <p:nvPr>
            <p:ph type="body" idx="1"/>
          </p:nvPr>
        </p:nvSpPr>
        <p:spPr>
          <a:xfrm>
            <a:off x="838200" y="1670845"/>
            <a:ext cx="10515600" cy="2686843"/>
          </a:xfrm>
          <a:prstGeom prst="rect">
            <a:avLst/>
          </a:prstGeom>
          <a:noFill/>
          <a:ln>
            <a:noFill/>
          </a:ln>
        </p:spPr>
        <p:txBody>
          <a:bodyPr spcFirstLastPara="1" wrap="square" lIns="91425" tIns="45700" rIns="91425" bIns="45700" anchor="t" anchorCtr="0">
            <a:normAutofit fontScale="25000" lnSpcReduction="20000"/>
          </a:bodyPr>
          <a:lstStyle/>
          <a:p>
            <a:pPr eaLnBrk="1" hangingPunct="1">
              <a:lnSpc>
                <a:spcPct val="110000"/>
              </a:lnSpc>
            </a:pPr>
            <a:r>
              <a:rPr lang="en-GB" altLang="en-US" sz="8000" dirty="0">
                <a:latin typeface="Comic Sans MS" panose="030F0702030302020204" pitchFamily="66" charset="0"/>
              </a:rPr>
              <a:t>Spellings and tables set on Friday</a:t>
            </a:r>
          </a:p>
          <a:p>
            <a:pPr eaLnBrk="1" hangingPunct="1">
              <a:lnSpc>
                <a:spcPct val="110000"/>
              </a:lnSpc>
            </a:pPr>
            <a:r>
              <a:rPr lang="en-GB" altLang="en-US" sz="8000" dirty="0">
                <a:latin typeface="Comic Sans MS" panose="030F0702030302020204" pitchFamily="66" charset="0"/>
              </a:rPr>
              <a:t>Spellings and tables tested on Friday (bring spelling books back to school)</a:t>
            </a:r>
          </a:p>
          <a:p>
            <a:pPr eaLnBrk="1" hangingPunct="1">
              <a:lnSpc>
                <a:spcPct val="110000"/>
              </a:lnSpc>
            </a:pPr>
            <a:r>
              <a:rPr lang="en-GB" altLang="en-US" sz="8000" dirty="0">
                <a:latin typeface="Comic Sans MS" panose="030F0702030302020204" pitchFamily="66" charset="0"/>
              </a:rPr>
              <a:t>Extended homework set on Thursday, must be returned on a </a:t>
            </a:r>
            <a:r>
              <a:rPr lang="en-GB" altLang="en-US" sz="8000" b="1" dirty="0">
                <a:latin typeface="Comic Sans MS" panose="030F0702030302020204" pitchFamily="66" charset="0"/>
              </a:rPr>
              <a:t>Monday</a:t>
            </a:r>
          </a:p>
          <a:p>
            <a:pPr eaLnBrk="1" hangingPunct="1">
              <a:lnSpc>
                <a:spcPct val="110000"/>
              </a:lnSpc>
            </a:pPr>
            <a:r>
              <a:rPr lang="en-GB" altLang="en-US" sz="8000" dirty="0">
                <a:latin typeface="Comic Sans MS" panose="030F0702030302020204" pitchFamily="66" charset="0"/>
              </a:rPr>
              <a:t>Only 1 hour max per week</a:t>
            </a:r>
          </a:p>
          <a:p>
            <a:pPr eaLnBrk="1" hangingPunct="1">
              <a:lnSpc>
                <a:spcPct val="110000"/>
              </a:lnSpc>
            </a:pPr>
            <a:r>
              <a:rPr lang="en-GB" altLang="en-US" sz="8000" dirty="0">
                <a:latin typeface="Comic Sans MS" panose="030F0702030302020204" pitchFamily="66" charset="0"/>
              </a:rPr>
              <a:t>Encourage independent learning</a:t>
            </a:r>
          </a:p>
          <a:p>
            <a:pPr eaLnBrk="1" hangingPunct="1">
              <a:lnSpc>
                <a:spcPct val="110000"/>
              </a:lnSpc>
            </a:pPr>
            <a:r>
              <a:rPr lang="en-GB" altLang="en-US" sz="8000" dirty="0">
                <a:latin typeface="Comic Sans MS" panose="030F0702030302020204" pitchFamily="66" charset="0"/>
              </a:rPr>
              <a:t>Encourage interest in topics.- Extended projects e.g. Making a football game Research in the local environment regarding Whitley Bay train station</a:t>
            </a:r>
          </a:p>
          <a:p>
            <a:pPr eaLnBrk="1" hangingPunct="1">
              <a:lnSpc>
                <a:spcPct val="110000"/>
              </a:lnSpc>
            </a:pPr>
            <a:r>
              <a:rPr lang="en-GB" altLang="en-US" sz="8000" dirty="0">
                <a:latin typeface="Comic Sans MS" panose="030F0702030302020204" pitchFamily="66" charset="0"/>
              </a:rPr>
              <a:t>Some homework may be set on Purple Mash.</a:t>
            </a:r>
          </a:p>
          <a:p>
            <a:pPr marL="228600" lvl="0" indent="-114300" algn="l" rtl="0">
              <a:lnSpc>
                <a:spcPct val="90000"/>
              </a:lnSpc>
              <a:spcBef>
                <a:spcPts val="1000"/>
              </a:spcBef>
              <a:spcAft>
                <a:spcPts val="0"/>
              </a:spcAft>
              <a:buClr>
                <a:schemeClr val="dk1"/>
              </a:buClr>
              <a:buSzPct val="100000"/>
              <a:buNone/>
            </a:pPr>
            <a:endParaRPr sz="1800" dirty="0">
              <a:latin typeface="Comic Sans MS"/>
              <a:ea typeface="Comic Sans MS"/>
              <a:cs typeface="Comic Sans MS"/>
              <a:sym typeface="Comic Sans MS"/>
            </a:endParaRPr>
          </a:p>
        </p:txBody>
      </p:sp>
      <p:pic>
        <p:nvPicPr>
          <p:cNvPr id="202" name="Google Shape;202;p9" descr="Image result for burgundy school uniform transparent background"/>
          <p:cNvPicPr preferRelativeResize="0"/>
          <p:nvPr/>
        </p:nvPicPr>
        <p:blipFill rotWithShape="1">
          <a:blip r:embed="rId3">
            <a:alphaModFix/>
          </a:blip>
          <a:srcRect/>
          <a:stretch/>
        </p:blipFill>
        <p:spPr>
          <a:xfrm>
            <a:off x="9734550" y="206785"/>
            <a:ext cx="2262879" cy="1131440"/>
          </a:xfrm>
          <a:prstGeom prst="rect">
            <a:avLst/>
          </a:prstGeom>
          <a:noFill/>
          <a:ln>
            <a:noFill/>
          </a:ln>
        </p:spPr>
      </p:pic>
      <p:pic>
        <p:nvPicPr>
          <p:cNvPr id="203" name="Google Shape;203;p9"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extLst>
      <p:ext uri="{BB962C8B-B14F-4D97-AF65-F5344CB8AC3E}">
        <p14:creationId xmlns:p14="http://schemas.microsoft.com/office/powerpoint/2010/main" val="246024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US" sz="4800" dirty="0">
                <a:latin typeface="Comic Sans MS"/>
                <a:sym typeface="Comic Sans MS"/>
              </a:rPr>
              <a:t>H</a:t>
            </a:r>
            <a:r>
              <a:rPr lang="en-GB" sz="4800" dirty="0">
                <a:latin typeface="Comic Sans MS"/>
                <a:sym typeface="Comic Sans MS"/>
              </a:rPr>
              <a:t>omework</a:t>
            </a:r>
            <a:endParaRPr dirty="0"/>
          </a:p>
        </p:txBody>
      </p:sp>
      <p:pic>
        <p:nvPicPr>
          <p:cNvPr id="202" name="Google Shape;202;p9" descr="Image result for burgundy school uniform transparent background"/>
          <p:cNvPicPr preferRelativeResize="0"/>
          <p:nvPr/>
        </p:nvPicPr>
        <p:blipFill rotWithShape="1">
          <a:blip r:embed="rId3">
            <a:alphaModFix/>
          </a:blip>
          <a:srcRect/>
          <a:stretch/>
        </p:blipFill>
        <p:spPr>
          <a:xfrm>
            <a:off x="9734550" y="206785"/>
            <a:ext cx="2262879" cy="1131440"/>
          </a:xfrm>
          <a:prstGeom prst="rect">
            <a:avLst/>
          </a:prstGeom>
          <a:noFill/>
          <a:ln>
            <a:noFill/>
          </a:ln>
        </p:spPr>
      </p:pic>
      <p:pic>
        <p:nvPicPr>
          <p:cNvPr id="203" name="Google Shape;203;p9"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3" name="Picture 2">
            <a:extLst>
              <a:ext uri="{FF2B5EF4-FFF2-40B4-BE49-F238E27FC236}">
                <a16:creationId xmlns:a16="http://schemas.microsoft.com/office/drawing/2014/main" id="{3A0F0F64-A617-FC77-DBCE-525235C6A66D}"/>
              </a:ext>
            </a:extLst>
          </p:cNvPr>
          <p:cNvPicPr>
            <a:picLocks noChangeAspect="1"/>
          </p:cNvPicPr>
          <p:nvPr/>
        </p:nvPicPr>
        <p:blipFill>
          <a:blip r:embed="rId5"/>
          <a:stretch>
            <a:fillRect/>
          </a:stretch>
        </p:blipFill>
        <p:spPr>
          <a:xfrm>
            <a:off x="755227" y="1496565"/>
            <a:ext cx="9298609" cy="5212532"/>
          </a:xfrm>
          <a:prstGeom prst="rect">
            <a:avLst/>
          </a:prstGeom>
        </p:spPr>
      </p:pic>
      <p:pic>
        <p:nvPicPr>
          <p:cNvPr id="8" name="Picture 7">
            <a:extLst>
              <a:ext uri="{FF2B5EF4-FFF2-40B4-BE49-F238E27FC236}">
                <a16:creationId xmlns:a16="http://schemas.microsoft.com/office/drawing/2014/main" id="{5B2E28C0-73A7-9988-D38A-016D3F1C24D9}"/>
              </a:ext>
            </a:extLst>
          </p:cNvPr>
          <p:cNvPicPr>
            <a:picLocks noChangeAspect="1"/>
          </p:cNvPicPr>
          <p:nvPr/>
        </p:nvPicPr>
        <p:blipFill>
          <a:blip r:embed="rId6"/>
          <a:stretch>
            <a:fillRect/>
          </a:stretch>
        </p:blipFill>
        <p:spPr>
          <a:xfrm>
            <a:off x="10053836" y="5711825"/>
            <a:ext cx="1704975" cy="781050"/>
          </a:xfrm>
          <a:prstGeom prst="rect">
            <a:avLst/>
          </a:prstGeom>
        </p:spPr>
      </p:pic>
    </p:spTree>
    <p:extLst>
      <p:ext uri="{BB962C8B-B14F-4D97-AF65-F5344CB8AC3E}">
        <p14:creationId xmlns:p14="http://schemas.microsoft.com/office/powerpoint/2010/main" val="168873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095" name="Rectangle 131094">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82846333-4BA3-192F-9309-8F061A6F2B1B}"/>
              </a:ext>
            </a:extLst>
          </p:cNvPr>
          <p:cNvSpPr>
            <a:spLocks noGrp="1" noChangeArrowheads="1"/>
          </p:cNvSpPr>
          <p:nvPr>
            <p:ph type="title"/>
          </p:nvPr>
        </p:nvSpPr>
        <p:spPr>
          <a:xfrm>
            <a:off x="630918" y="643465"/>
            <a:ext cx="3895359" cy="1846615"/>
          </a:xfrm>
        </p:spPr>
        <p:txBody>
          <a:bodyPr anchor="b">
            <a:normAutofit/>
          </a:bodyPr>
          <a:lstStyle/>
          <a:p>
            <a:pPr eaLnBrk="1" hangingPunct="1"/>
            <a:r>
              <a:rPr lang="en-GB" altLang="en-US" sz="5400">
                <a:latin typeface="Comic Sans MS" panose="030F0702030302020204" pitchFamily="66" charset="0"/>
              </a:rPr>
              <a:t>Middle School</a:t>
            </a:r>
            <a:endParaRPr lang="en-US" altLang="en-US" sz="5400">
              <a:latin typeface="Comic Sans MS" panose="030F0702030302020204" pitchFamily="66" charset="0"/>
            </a:endParaRPr>
          </a:p>
        </p:txBody>
      </p:sp>
      <p:sp>
        <p:nvSpPr>
          <p:cNvPr id="131097"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5" name="Rectangle 3">
            <a:extLst>
              <a:ext uri="{FF2B5EF4-FFF2-40B4-BE49-F238E27FC236}">
                <a16:creationId xmlns:a16="http://schemas.microsoft.com/office/drawing/2014/main" id="{2A167C7D-8CCF-B498-98BB-FA0A717B4691}"/>
              </a:ext>
            </a:extLst>
          </p:cNvPr>
          <p:cNvSpPr>
            <a:spLocks noGrp="1" noChangeArrowheads="1"/>
          </p:cNvSpPr>
          <p:nvPr>
            <p:ph type="body" idx="1"/>
          </p:nvPr>
        </p:nvSpPr>
        <p:spPr>
          <a:xfrm>
            <a:off x="630936" y="2807167"/>
            <a:ext cx="3895522" cy="3386399"/>
          </a:xfrm>
        </p:spPr>
        <p:txBody>
          <a:bodyPr>
            <a:normAutofit/>
          </a:bodyPr>
          <a:lstStyle/>
          <a:p>
            <a:pPr eaLnBrk="1" hangingPunct="1"/>
            <a:r>
              <a:rPr lang="en-GB" altLang="en-US" sz="1500" dirty="0">
                <a:latin typeface="Comic Sans MS" panose="030F0702030302020204" pitchFamily="66" charset="0"/>
              </a:rPr>
              <a:t>Feeder Middle School is Valley Gardens.</a:t>
            </a:r>
          </a:p>
          <a:p>
            <a:pPr eaLnBrk="1" hangingPunct="1"/>
            <a:r>
              <a:rPr lang="en-GB" altLang="en-US" sz="1500" dirty="0">
                <a:latin typeface="Comic Sans MS" panose="030F0702030302020204" pitchFamily="66" charset="0"/>
              </a:rPr>
              <a:t>Choices will need to be made by October- online application- ensure submit button is pressed.</a:t>
            </a:r>
          </a:p>
          <a:p>
            <a:pPr eaLnBrk="1" hangingPunct="1"/>
            <a:r>
              <a:rPr lang="en-GB" altLang="en-US" sz="1500" dirty="0">
                <a:latin typeface="Comic Sans MS" panose="030F0702030302020204" pitchFamily="66" charset="0"/>
              </a:rPr>
              <a:t>Middle School brochures are given out in September for Valley Gardens, Wellfield, Marden Bridge and </a:t>
            </a:r>
            <a:r>
              <a:rPr lang="en-GB" altLang="en-US" sz="1500" dirty="0" err="1">
                <a:latin typeface="Comic Sans MS" panose="030F0702030302020204" pitchFamily="66" charset="0"/>
              </a:rPr>
              <a:t>Monkseaton</a:t>
            </a:r>
            <a:r>
              <a:rPr lang="en-GB" altLang="en-US" sz="1500" dirty="0">
                <a:latin typeface="Comic Sans MS" panose="030F0702030302020204" pitchFamily="66" charset="0"/>
              </a:rPr>
              <a:t> Middle.</a:t>
            </a:r>
          </a:p>
          <a:p>
            <a:pPr eaLnBrk="1" hangingPunct="1"/>
            <a:r>
              <a:rPr lang="en-GB" altLang="en-US" sz="1500" dirty="0">
                <a:latin typeface="Comic Sans MS" panose="030F0702030302020204" pitchFamily="66" charset="0"/>
              </a:rPr>
              <a:t>Open evenings are held- go and look around when school is working.</a:t>
            </a:r>
          </a:p>
          <a:p>
            <a:pPr eaLnBrk="1" hangingPunct="1"/>
            <a:endParaRPr lang="en-US" altLang="en-US" sz="1500" dirty="0"/>
          </a:p>
        </p:txBody>
      </p:sp>
      <p:pic>
        <p:nvPicPr>
          <p:cNvPr id="9" name="Picture 8">
            <a:extLst>
              <a:ext uri="{FF2B5EF4-FFF2-40B4-BE49-F238E27FC236}">
                <a16:creationId xmlns:a16="http://schemas.microsoft.com/office/drawing/2014/main" id="{1FF64339-2C02-6A57-7CAC-C2B7803A6124}"/>
              </a:ext>
            </a:extLst>
          </p:cNvPr>
          <p:cNvPicPr>
            <a:picLocks noChangeAspect="1"/>
          </p:cNvPicPr>
          <p:nvPr/>
        </p:nvPicPr>
        <p:blipFill>
          <a:blip r:embed="rId2"/>
          <a:stretch>
            <a:fillRect/>
          </a:stretch>
        </p:blipFill>
        <p:spPr>
          <a:xfrm>
            <a:off x="8619866" y="3401568"/>
            <a:ext cx="3041660" cy="3456432"/>
          </a:xfrm>
          <a:prstGeom prst="rect">
            <a:avLst/>
          </a:prstGeom>
        </p:spPr>
      </p:pic>
      <p:pic>
        <p:nvPicPr>
          <p:cNvPr id="3" name="Picture 2">
            <a:extLst>
              <a:ext uri="{FF2B5EF4-FFF2-40B4-BE49-F238E27FC236}">
                <a16:creationId xmlns:a16="http://schemas.microsoft.com/office/drawing/2014/main" id="{4D86361E-A66F-4B91-E040-50F5448AEB30}"/>
              </a:ext>
            </a:extLst>
          </p:cNvPr>
          <p:cNvPicPr>
            <a:picLocks noChangeAspect="1"/>
          </p:cNvPicPr>
          <p:nvPr/>
        </p:nvPicPr>
        <p:blipFill>
          <a:blip r:embed="rId3"/>
          <a:stretch>
            <a:fillRect/>
          </a:stretch>
        </p:blipFill>
        <p:spPr>
          <a:xfrm>
            <a:off x="8247888" y="288678"/>
            <a:ext cx="3785616" cy="2394402"/>
          </a:xfrm>
          <a:prstGeom prst="rect">
            <a:avLst/>
          </a:prstGeom>
        </p:spPr>
      </p:pic>
      <p:pic>
        <p:nvPicPr>
          <p:cNvPr id="5" name="Picture 4">
            <a:extLst>
              <a:ext uri="{FF2B5EF4-FFF2-40B4-BE49-F238E27FC236}">
                <a16:creationId xmlns:a16="http://schemas.microsoft.com/office/drawing/2014/main" id="{20B30A45-7CA7-109B-4A86-8F694D3663A3}"/>
              </a:ext>
            </a:extLst>
          </p:cNvPr>
          <p:cNvPicPr>
            <a:picLocks noChangeAspect="1"/>
          </p:cNvPicPr>
          <p:nvPr/>
        </p:nvPicPr>
        <p:blipFill>
          <a:blip r:embed="rId4"/>
          <a:stretch>
            <a:fillRect/>
          </a:stretch>
        </p:blipFill>
        <p:spPr>
          <a:xfrm>
            <a:off x="5352503" y="3795522"/>
            <a:ext cx="2380058" cy="2398044"/>
          </a:xfrm>
          <a:prstGeom prst="rect">
            <a:avLst/>
          </a:prstGeom>
        </p:spPr>
      </p:pic>
      <p:pic>
        <p:nvPicPr>
          <p:cNvPr id="7" name="Picture 6">
            <a:extLst>
              <a:ext uri="{FF2B5EF4-FFF2-40B4-BE49-F238E27FC236}">
                <a16:creationId xmlns:a16="http://schemas.microsoft.com/office/drawing/2014/main" id="{DAD771DD-EC0B-7345-2E51-0B9F24C7985B}"/>
              </a:ext>
            </a:extLst>
          </p:cNvPr>
          <p:cNvPicPr>
            <a:picLocks noChangeAspect="1"/>
          </p:cNvPicPr>
          <p:nvPr/>
        </p:nvPicPr>
        <p:blipFill>
          <a:blip r:embed="rId5"/>
          <a:stretch>
            <a:fillRect/>
          </a:stretch>
        </p:blipFill>
        <p:spPr>
          <a:xfrm>
            <a:off x="5029755" y="233867"/>
            <a:ext cx="2956007" cy="3221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US" dirty="0"/>
              <a:t>Whitley Bay Collaborative</a:t>
            </a:r>
            <a:br>
              <a:rPr lang="en-US" dirty="0"/>
            </a:br>
            <a:r>
              <a:rPr lang="en-US" dirty="0"/>
              <a:t>Open Evenings September 2023</a:t>
            </a:r>
            <a:endParaRPr dirty="0"/>
          </a:p>
        </p:txBody>
      </p:sp>
      <p:pic>
        <p:nvPicPr>
          <p:cNvPr id="202" name="Google Shape;202;p9" descr="Image result for burgundy school uniform transparent background"/>
          <p:cNvPicPr preferRelativeResize="0"/>
          <p:nvPr/>
        </p:nvPicPr>
        <p:blipFill rotWithShape="1">
          <a:blip r:embed="rId3">
            <a:alphaModFix/>
          </a:blip>
          <a:srcRect/>
          <a:stretch/>
        </p:blipFill>
        <p:spPr>
          <a:xfrm>
            <a:off x="9734550" y="206785"/>
            <a:ext cx="2262879" cy="1131440"/>
          </a:xfrm>
          <a:prstGeom prst="rect">
            <a:avLst/>
          </a:prstGeom>
          <a:noFill/>
          <a:ln>
            <a:noFill/>
          </a:ln>
        </p:spPr>
      </p:pic>
      <p:pic>
        <p:nvPicPr>
          <p:cNvPr id="203" name="Google Shape;203;p9"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5" name="Picture 4">
            <a:extLst>
              <a:ext uri="{FF2B5EF4-FFF2-40B4-BE49-F238E27FC236}">
                <a16:creationId xmlns:a16="http://schemas.microsoft.com/office/drawing/2014/main" id="{D3B34862-5BDE-B6C8-93BF-05E321354E8A}"/>
              </a:ext>
            </a:extLst>
          </p:cNvPr>
          <p:cNvPicPr>
            <a:picLocks noChangeAspect="1"/>
          </p:cNvPicPr>
          <p:nvPr/>
        </p:nvPicPr>
        <p:blipFill>
          <a:blip r:embed="rId5"/>
          <a:stretch>
            <a:fillRect/>
          </a:stretch>
        </p:blipFill>
        <p:spPr>
          <a:xfrm>
            <a:off x="2232045" y="1823636"/>
            <a:ext cx="7374063" cy="2858265"/>
          </a:xfrm>
          <a:prstGeom prst="rect">
            <a:avLst/>
          </a:prstGeom>
        </p:spPr>
      </p:pic>
      <p:pic>
        <p:nvPicPr>
          <p:cNvPr id="10" name="Picture 9">
            <a:extLst>
              <a:ext uri="{FF2B5EF4-FFF2-40B4-BE49-F238E27FC236}">
                <a16:creationId xmlns:a16="http://schemas.microsoft.com/office/drawing/2014/main" id="{384FC421-8448-7CE7-6197-6E019ABD2DA8}"/>
              </a:ext>
            </a:extLst>
          </p:cNvPr>
          <p:cNvPicPr>
            <a:picLocks noChangeAspect="1"/>
          </p:cNvPicPr>
          <p:nvPr/>
        </p:nvPicPr>
        <p:blipFill>
          <a:blip r:embed="rId6"/>
          <a:stretch>
            <a:fillRect/>
          </a:stretch>
        </p:blipFill>
        <p:spPr>
          <a:xfrm>
            <a:off x="1392676" y="4747380"/>
            <a:ext cx="9406647" cy="2130856"/>
          </a:xfrm>
          <a:prstGeom prst="rect">
            <a:avLst/>
          </a:prstGeom>
        </p:spPr>
      </p:pic>
    </p:spTree>
    <p:extLst>
      <p:ext uri="{BB962C8B-B14F-4D97-AF65-F5344CB8AC3E}">
        <p14:creationId xmlns:p14="http://schemas.microsoft.com/office/powerpoint/2010/main" val="389386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6" name="Rectangle 1742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410" name="Rectangle 2">
            <a:extLst>
              <a:ext uri="{FF2B5EF4-FFF2-40B4-BE49-F238E27FC236}">
                <a16:creationId xmlns:a16="http://schemas.microsoft.com/office/drawing/2014/main" id="{9A282E4A-580B-60F5-81F7-A762F7B01B9A}"/>
              </a:ext>
            </a:extLst>
          </p:cNvPr>
          <p:cNvSpPr>
            <a:spLocks noGrp="1" noChangeArrowheads="1"/>
          </p:cNvSpPr>
          <p:nvPr>
            <p:ph type="title"/>
          </p:nvPr>
        </p:nvSpPr>
        <p:spPr>
          <a:xfrm>
            <a:off x="958506" y="800392"/>
            <a:ext cx="10264697" cy="1212102"/>
          </a:xfrm>
        </p:spPr>
        <p:txBody>
          <a:bodyPr>
            <a:normAutofit/>
          </a:bodyPr>
          <a:lstStyle/>
          <a:p>
            <a:pPr eaLnBrk="1" hangingPunct="1"/>
            <a:r>
              <a:rPr lang="en-GB" altLang="en-US" sz="4000">
                <a:solidFill>
                  <a:srgbClr val="FFFFFF"/>
                </a:solidFill>
                <a:latin typeface="Comic Sans MS" panose="030F0702030302020204" pitchFamily="66" charset="0"/>
              </a:rPr>
              <a:t>Which Middle School?</a:t>
            </a:r>
            <a:endParaRPr lang="en-US" altLang="en-US" sz="4000">
              <a:solidFill>
                <a:srgbClr val="FFFFFF"/>
              </a:solidFill>
              <a:latin typeface="Comic Sans MS" panose="030F0702030302020204" pitchFamily="66" charset="0"/>
            </a:endParaRPr>
          </a:p>
        </p:txBody>
      </p:sp>
      <p:sp>
        <p:nvSpPr>
          <p:cNvPr id="17411" name="Rectangle 3">
            <a:extLst>
              <a:ext uri="{FF2B5EF4-FFF2-40B4-BE49-F238E27FC236}">
                <a16:creationId xmlns:a16="http://schemas.microsoft.com/office/drawing/2014/main" id="{2DB92F29-CB57-38EF-5D98-8011F3F14566}"/>
              </a:ext>
            </a:extLst>
          </p:cNvPr>
          <p:cNvSpPr>
            <a:spLocks noGrp="1" noChangeArrowheads="1"/>
          </p:cNvSpPr>
          <p:nvPr>
            <p:ph type="body" idx="1"/>
          </p:nvPr>
        </p:nvSpPr>
        <p:spPr>
          <a:xfrm>
            <a:off x="1367624" y="2490436"/>
            <a:ext cx="9708995" cy="3567173"/>
          </a:xfrm>
        </p:spPr>
        <p:txBody>
          <a:bodyPr anchor="ctr">
            <a:normAutofit/>
          </a:bodyPr>
          <a:lstStyle/>
          <a:p>
            <a:pPr eaLnBrk="1" hangingPunct="1"/>
            <a:r>
              <a:rPr lang="en-GB" altLang="en-US" sz="1700" dirty="0">
                <a:latin typeface="Comic Sans MS" panose="030F0702030302020204" pitchFamily="66" charset="0"/>
              </a:rPr>
              <a:t>Catchment first</a:t>
            </a:r>
          </a:p>
          <a:p>
            <a:pPr eaLnBrk="1" hangingPunct="1"/>
            <a:r>
              <a:rPr lang="en-GB" altLang="en-US" sz="1700" dirty="0">
                <a:latin typeface="Comic Sans MS" panose="030F0702030302020204" pitchFamily="66" charset="0"/>
              </a:rPr>
              <a:t>Siblings</a:t>
            </a:r>
          </a:p>
          <a:p>
            <a:pPr eaLnBrk="1" hangingPunct="1"/>
            <a:r>
              <a:rPr lang="en-GB" altLang="en-US" sz="1700" dirty="0">
                <a:latin typeface="Comic Sans MS" panose="030F0702030302020204" pitchFamily="66" charset="0"/>
              </a:rPr>
              <a:t>SEND</a:t>
            </a:r>
          </a:p>
          <a:p>
            <a:pPr eaLnBrk="1" hangingPunct="1"/>
            <a:r>
              <a:rPr lang="en-GB" altLang="en-US" sz="1700" dirty="0">
                <a:latin typeface="Comic Sans MS" panose="030F0702030302020204" pitchFamily="66" charset="0"/>
              </a:rPr>
              <a:t>Spaces available</a:t>
            </a:r>
          </a:p>
          <a:p>
            <a:pPr eaLnBrk="1" hangingPunct="1"/>
            <a:r>
              <a:rPr lang="en-GB" altLang="en-US" sz="1700" dirty="0">
                <a:latin typeface="Comic Sans MS" panose="030F0702030302020204" pitchFamily="66" charset="0"/>
              </a:rPr>
              <a:t>Notification of places is usually at the end of February/beginning of March</a:t>
            </a:r>
          </a:p>
          <a:p>
            <a:pPr eaLnBrk="1" hangingPunct="1"/>
            <a:r>
              <a:rPr lang="en-GB" altLang="en-US" sz="1700" dirty="0">
                <a:latin typeface="Comic Sans MS" panose="030F0702030302020204" pitchFamily="66" charset="0"/>
              </a:rPr>
              <a:t>Children have pyramid transfer days in July x2</a:t>
            </a:r>
          </a:p>
          <a:p>
            <a:pPr eaLnBrk="1" hangingPunct="1"/>
            <a:r>
              <a:rPr lang="en-GB" altLang="en-US" sz="1700" dirty="0">
                <a:latin typeface="Comic Sans MS" panose="030F0702030302020204" pitchFamily="66" charset="0"/>
              </a:rPr>
              <a:t>Transition – Children’s books will go over to Middle Schools</a:t>
            </a:r>
          </a:p>
          <a:p>
            <a:pPr eaLnBrk="1" hangingPunct="1"/>
            <a:r>
              <a:rPr lang="en-GB" altLang="en-US" sz="1700" dirty="0">
                <a:latin typeface="Comic Sans MS" panose="030F0702030302020204" pitchFamily="66" charset="0"/>
              </a:rPr>
              <a:t>Given opportunity to be grouped by friendship- also set for Numeracy and Literacy</a:t>
            </a:r>
          </a:p>
          <a:p>
            <a:pPr eaLnBrk="1" hangingPunct="1"/>
            <a:r>
              <a:rPr lang="en-GB" altLang="en-US" sz="1700" dirty="0">
                <a:latin typeface="Comic Sans MS" panose="030F0702030302020204" pitchFamily="66" charset="0"/>
              </a:rPr>
              <a:t>If children need extra visits, these will be arranged </a:t>
            </a:r>
          </a:p>
          <a:p>
            <a:pPr eaLnBrk="1" hangingPunct="1">
              <a:buFontTx/>
              <a:buNone/>
            </a:pPr>
            <a:endParaRPr lang="en-GB" altLang="en-US" sz="1700" dirty="0"/>
          </a:p>
          <a:p>
            <a:pPr eaLnBrk="1" hangingPunct="1"/>
            <a:endParaRPr lang="en-US" alt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n-GB" sz="4800" dirty="0">
                <a:latin typeface="Comic Sans MS"/>
                <a:ea typeface="Comic Sans MS"/>
                <a:cs typeface="Comic Sans MS"/>
                <a:sym typeface="Comic Sans MS"/>
              </a:rPr>
              <a:t>Science and </a:t>
            </a:r>
            <a:br>
              <a:rPr lang="en-GB" sz="4800" dirty="0">
                <a:latin typeface="Comic Sans MS"/>
                <a:ea typeface="Comic Sans MS"/>
                <a:cs typeface="Comic Sans MS"/>
                <a:sym typeface="Comic Sans MS"/>
              </a:rPr>
            </a:br>
            <a:r>
              <a:rPr lang="en-GB" sz="4800" dirty="0">
                <a:latin typeface="Comic Sans MS"/>
                <a:ea typeface="Comic Sans MS"/>
                <a:cs typeface="Comic Sans MS"/>
                <a:sym typeface="Comic Sans MS"/>
              </a:rPr>
              <a:t>Foundation Subjects</a:t>
            </a:r>
            <a:endParaRPr dirty="0"/>
          </a:p>
        </p:txBody>
      </p:sp>
      <p:sp>
        <p:nvSpPr>
          <p:cNvPr id="215" name="Google Shape;215;p10"/>
          <p:cNvSpPr txBox="1">
            <a:spLocks noGrp="1"/>
          </p:cNvSpPr>
          <p:nvPr>
            <p:ph type="body" idx="1"/>
          </p:nvPr>
        </p:nvSpPr>
        <p:spPr>
          <a:xfrm>
            <a:off x="838200" y="1825624"/>
            <a:ext cx="10515600" cy="48158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dirty="0">
                <a:latin typeface="Comic Sans MS"/>
                <a:ea typeface="Comic Sans MS"/>
                <a:cs typeface="Comic Sans MS"/>
                <a:sym typeface="Comic Sans MS"/>
              </a:rPr>
              <a:t>In line with our school approach to learning, in Year 4 we ensure that the children have a broad and balanced curriculum. Half termly overviews are sent via email to keep you informed about what we will be covering across the school year.  </a:t>
            </a:r>
            <a:endParaRPr dirty="0"/>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The children will have lots of opportunities to work with other children on shared projects and activities - mix-up days.</a:t>
            </a:r>
            <a:endParaRPr dirty="0"/>
          </a:p>
        </p:txBody>
      </p:sp>
      <p:pic>
        <p:nvPicPr>
          <p:cNvPr id="216" name="Google Shape;216;p10" descr="Image result for burgundy school uniform transparent background"/>
          <p:cNvPicPr preferRelativeResize="0"/>
          <p:nvPr/>
        </p:nvPicPr>
        <p:blipFill rotWithShape="1">
          <a:blip r:embed="rId3">
            <a:alphaModFix/>
          </a:blip>
          <a:srcRect/>
          <a:stretch/>
        </p:blipFill>
        <p:spPr>
          <a:xfrm>
            <a:off x="9877425" y="216527"/>
            <a:ext cx="2176183" cy="1088092"/>
          </a:xfrm>
          <a:prstGeom prst="rect">
            <a:avLst/>
          </a:prstGeom>
          <a:noFill/>
          <a:ln>
            <a:noFill/>
          </a:ln>
        </p:spPr>
      </p:pic>
      <p:pic>
        <p:nvPicPr>
          <p:cNvPr id="217" name="Google Shape;217;p10"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218" name="Google Shape;218;p10"/>
          <p:cNvPicPr preferRelativeResize="0"/>
          <p:nvPr/>
        </p:nvPicPr>
        <p:blipFill rotWithShape="1">
          <a:blip r:embed="rId5">
            <a:alphaModFix/>
          </a:blip>
          <a:srcRect/>
          <a:stretch/>
        </p:blipFill>
        <p:spPr>
          <a:xfrm rot="-281253">
            <a:off x="544514" y="4186239"/>
            <a:ext cx="2100262" cy="2100262"/>
          </a:xfrm>
          <a:prstGeom prst="rect">
            <a:avLst/>
          </a:prstGeom>
          <a:noFill/>
          <a:ln>
            <a:noFill/>
          </a:ln>
        </p:spPr>
      </p:pic>
      <p:sp>
        <p:nvSpPr>
          <p:cNvPr id="219" name="Google Shape;219;p10"/>
          <p:cNvSpPr/>
          <p:nvPr/>
        </p:nvSpPr>
        <p:spPr>
          <a:xfrm rot="-242032">
            <a:off x="1314452" y="3543301"/>
            <a:ext cx="2128837" cy="471488"/>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Science</a:t>
            </a:r>
            <a:endParaRPr sz="1800" b="0" i="0" u="none" strike="noStrike" cap="none" dirty="0">
              <a:solidFill>
                <a:schemeClr val="lt1"/>
              </a:solidFill>
              <a:latin typeface="Comic Sans MS"/>
              <a:ea typeface="Comic Sans MS"/>
              <a:cs typeface="Comic Sans MS"/>
              <a:sym typeface="Comic Sans MS"/>
            </a:endParaRPr>
          </a:p>
        </p:txBody>
      </p:sp>
      <p:pic>
        <p:nvPicPr>
          <p:cNvPr id="220" name="Google Shape;220;p10"/>
          <p:cNvPicPr preferRelativeResize="0"/>
          <p:nvPr/>
        </p:nvPicPr>
        <p:blipFill rotWithShape="1">
          <a:blip r:embed="rId6">
            <a:alphaModFix/>
          </a:blip>
          <a:srcRect/>
          <a:stretch/>
        </p:blipFill>
        <p:spPr>
          <a:xfrm>
            <a:off x="2443164" y="4657725"/>
            <a:ext cx="2533646" cy="1900234"/>
          </a:xfrm>
          <a:prstGeom prst="rect">
            <a:avLst/>
          </a:prstGeom>
          <a:noFill/>
          <a:ln>
            <a:noFill/>
          </a:ln>
        </p:spPr>
      </p:pic>
      <p:pic>
        <p:nvPicPr>
          <p:cNvPr id="221" name="Google Shape;221;p10"/>
          <p:cNvPicPr preferRelativeResize="0"/>
          <p:nvPr/>
        </p:nvPicPr>
        <p:blipFill rotWithShape="1">
          <a:blip r:embed="rId7">
            <a:alphaModFix/>
          </a:blip>
          <a:srcRect l="4000"/>
          <a:stretch/>
        </p:blipFill>
        <p:spPr>
          <a:xfrm rot="881171">
            <a:off x="3471864" y="3471864"/>
            <a:ext cx="2057400" cy="1607344"/>
          </a:xfrm>
          <a:prstGeom prst="rect">
            <a:avLst/>
          </a:prstGeom>
          <a:noFill/>
          <a:ln>
            <a:noFill/>
          </a:ln>
        </p:spPr>
      </p:pic>
      <p:pic>
        <p:nvPicPr>
          <p:cNvPr id="222" name="Google Shape;222;p10"/>
          <p:cNvPicPr preferRelativeResize="0"/>
          <p:nvPr/>
        </p:nvPicPr>
        <p:blipFill rotWithShape="1">
          <a:blip r:embed="rId8">
            <a:alphaModFix/>
          </a:blip>
          <a:srcRect/>
          <a:stretch/>
        </p:blipFill>
        <p:spPr>
          <a:xfrm rot="1124294">
            <a:off x="4686299" y="4898113"/>
            <a:ext cx="2200275" cy="1650206"/>
          </a:xfrm>
          <a:prstGeom prst="rect">
            <a:avLst/>
          </a:prstGeom>
          <a:noFill/>
          <a:ln>
            <a:noFill/>
          </a:ln>
        </p:spPr>
      </p:pic>
      <p:sp>
        <p:nvSpPr>
          <p:cNvPr id="223" name="Google Shape;223;p10"/>
          <p:cNvSpPr/>
          <p:nvPr/>
        </p:nvSpPr>
        <p:spPr>
          <a:xfrm rot="231333">
            <a:off x="9153528" y="3395664"/>
            <a:ext cx="2128837" cy="471488"/>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Art</a:t>
            </a:r>
            <a:endParaRPr sz="1800" b="0" i="0" u="none" strike="noStrike" cap="none" dirty="0">
              <a:solidFill>
                <a:schemeClr val="lt1"/>
              </a:solidFill>
              <a:latin typeface="Comic Sans MS"/>
              <a:ea typeface="Comic Sans MS"/>
              <a:cs typeface="Comic Sans MS"/>
              <a:sym typeface="Comic Sans MS"/>
            </a:endParaRPr>
          </a:p>
        </p:txBody>
      </p:sp>
      <p:pic>
        <p:nvPicPr>
          <p:cNvPr id="224" name="Google Shape;224;p10"/>
          <p:cNvPicPr preferRelativeResize="0"/>
          <p:nvPr/>
        </p:nvPicPr>
        <p:blipFill rotWithShape="1">
          <a:blip r:embed="rId9">
            <a:alphaModFix/>
          </a:blip>
          <a:srcRect/>
          <a:stretch/>
        </p:blipFill>
        <p:spPr>
          <a:xfrm rot="487831">
            <a:off x="9638285" y="5271777"/>
            <a:ext cx="1941653" cy="1456240"/>
          </a:xfrm>
          <a:prstGeom prst="rect">
            <a:avLst/>
          </a:prstGeom>
          <a:noFill/>
          <a:ln>
            <a:noFill/>
          </a:ln>
        </p:spPr>
      </p:pic>
      <p:pic>
        <p:nvPicPr>
          <p:cNvPr id="225" name="Google Shape;225;p10"/>
          <p:cNvPicPr preferRelativeResize="0"/>
          <p:nvPr/>
        </p:nvPicPr>
        <p:blipFill rotWithShape="1">
          <a:blip r:embed="rId10">
            <a:alphaModFix/>
          </a:blip>
          <a:srcRect/>
          <a:stretch/>
        </p:blipFill>
        <p:spPr>
          <a:xfrm rot="-400370">
            <a:off x="7806093" y="5120225"/>
            <a:ext cx="1944689" cy="1458517"/>
          </a:xfrm>
          <a:prstGeom prst="rect">
            <a:avLst/>
          </a:prstGeom>
          <a:noFill/>
          <a:ln>
            <a:noFill/>
          </a:ln>
        </p:spPr>
      </p:pic>
      <p:pic>
        <p:nvPicPr>
          <p:cNvPr id="226" name="Google Shape;226;p10"/>
          <p:cNvPicPr preferRelativeResize="0"/>
          <p:nvPr/>
        </p:nvPicPr>
        <p:blipFill rotWithShape="1">
          <a:blip r:embed="rId11">
            <a:alphaModFix/>
          </a:blip>
          <a:srcRect/>
          <a:stretch/>
        </p:blipFill>
        <p:spPr>
          <a:xfrm rot="455679">
            <a:off x="9931021" y="4032915"/>
            <a:ext cx="1910685" cy="1433014"/>
          </a:xfrm>
          <a:prstGeom prst="rect">
            <a:avLst/>
          </a:prstGeom>
          <a:noFill/>
          <a:ln>
            <a:noFill/>
          </a:ln>
        </p:spPr>
      </p:pic>
      <p:pic>
        <p:nvPicPr>
          <p:cNvPr id="227" name="Google Shape;227;p10"/>
          <p:cNvPicPr preferRelativeResize="0"/>
          <p:nvPr/>
        </p:nvPicPr>
        <p:blipFill rotWithShape="1">
          <a:blip r:embed="rId12">
            <a:alphaModFix/>
          </a:blip>
          <a:srcRect/>
          <a:stretch/>
        </p:blipFill>
        <p:spPr>
          <a:xfrm>
            <a:off x="8314756" y="3944203"/>
            <a:ext cx="1828800" cy="137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sp useBgFill="1">
        <p:nvSpPr>
          <p:cNvPr id="244" name="Rectangle 238">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Rectangle 248">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Google Shape;233;p13"/>
          <p:cNvSpPr txBox="1"/>
          <p:nvPr/>
        </p:nvSpPr>
        <p:spPr>
          <a:xfrm>
            <a:off x="964760" y="804328"/>
            <a:ext cx="6091312" cy="1205821"/>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000000"/>
              </a:buClr>
              <a:buSzPts val="4400"/>
            </a:pPr>
            <a:r>
              <a:rPr lang="en-US" sz="3400" b="0" i="0" u="none" strike="noStrike" kern="1200" cap="none">
                <a:solidFill>
                  <a:srgbClr val="FEFFFF"/>
                </a:solidFill>
                <a:latin typeface="+mj-lt"/>
                <a:ea typeface="+mj-ea"/>
                <a:cs typeface="+mj-cs"/>
                <a:sym typeface="Comic Sans MS"/>
              </a:rPr>
              <a:t>PSHE – </a:t>
            </a:r>
          </a:p>
          <a:p>
            <a:pPr marL="0" marR="0" lvl="0" indent="0">
              <a:lnSpc>
                <a:spcPct val="90000"/>
              </a:lnSpc>
              <a:spcBef>
                <a:spcPct val="0"/>
              </a:spcBef>
              <a:spcAft>
                <a:spcPts val="600"/>
              </a:spcAft>
              <a:buClr>
                <a:srgbClr val="000000"/>
              </a:buClr>
              <a:buSzPts val="4400"/>
            </a:pPr>
            <a:r>
              <a:rPr lang="en-US" sz="3400" b="0" i="0" u="none" strike="noStrike" kern="1200" cap="none">
                <a:solidFill>
                  <a:srgbClr val="FEFFFF"/>
                </a:solidFill>
                <a:latin typeface="+mj-lt"/>
                <a:ea typeface="+mj-ea"/>
                <a:cs typeface="+mj-cs"/>
                <a:sym typeface="Comic Sans MS"/>
              </a:rPr>
              <a:t>Relationships Education</a:t>
            </a:r>
            <a:endParaRPr lang="en-US" sz="3400" b="0" i="0" u="none" strike="noStrike" kern="1200" cap="none">
              <a:solidFill>
                <a:srgbClr val="FEFFFF"/>
              </a:solidFill>
              <a:latin typeface="+mj-lt"/>
              <a:ea typeface="+mj-ea"/>
              <a:cs typeface="+mj-cs"/>
              <a:sym typeface="Arial"/>
            </a:endParaRPr>
          </a:p>
        </p:txBody>
      </p:sp>
      <p:sp>
        <p:nvSpPr>
          <p:cNvPr id="234" name="Google Shape;234;p13"/>
          <p:cNvSpPr txBox="1"/>
          <p:nvPr/>
        </p:nvSpPr>
        <p:spPr>
          <a:xfrm>
            <a:off x="1282189" y="2494450"/>
            <a:ext cx="5773883" cy="3563159"/>
          </a:xfrm>
          <a:prstGeom prst="rect">
            <a:avLst/>
          </a:prstGeom>
        </p:spPr>
        <p:txBody>
          <a:bodyPr spcFirstLastPara="1" vert="horz" lIns="91440" tIns="45720" rIns="91440" bIns="45720" rtlCol="0" anchorCtr="0">
            <a:normAutofit/>
          </a:bodyPr>
          <a:lstStyle/>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Relationships education is compulsory in all primary schools</a:t>
            </a:r>
            <a:r>
              <a:rPr lang="en-US" sz="1500" b="0" i="0" u="none" strike="noStrike" kern="1200" cap="none" dirty="0">
                <a:solidFill>
                  <a:schemeClr val="tx1"/>
                </a:solidFill>
                <a:latin typeface="+mn-lt"/>
                <a:ea typeface="+mn-ea"/>
                <a:cs typeface="+mn-cs"/>
                <a:sym typeface="Calibri"/>
              </a:rPr>
              <a:t>.</a:t>
            </a:r>
            <a:endParaRPr lang="en-US" sz="1500" b="0"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Calibri"/>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We are a first school, and the focus of our curriculum is on the children</a:t>
            </a:r>
          </a:p>
          <a:p>
            <a:pPr marL="2857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1500" kern="1200" dirty="0">
              <a:solidFill>
                <a:schemeClr val="tx1"/>
              </a:solidFill>
              <a:latin typeface="+mn-lt"/>
              <a:ea typeface="+mn-ea"/>
              <a:cs typeface="+mn-cs"/>
              <a:sym typeface="Comic Sans MS"/>
            </a:endParaRPr>
          </a:p>
          <a:p>
            <a:pPr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 </a:t>
            </a:r>
            <a:r>
              <a:rPr lang="en-US" sz="1500" b="1" i="0" u="none" strike="noStrike" kern="1200" cap="none" dirty="0">
                <a:solidFill>
                  <a:schemeClr val="tx1"/>
                </a:solidFill>
                <a:latin typeface="+mn-lt"/>
                <a:ea typeface="+mn-ea"/>
                <a:cs typeface="+mn-cs"/>
                <a:sym typeface="Comic Sans MS"/>
              </a:rPr>
              <a:t>Key Aspects:-</a:t>
            </a:r>
            <a:endParaRPr lang="en-US" sz="1500" b="1"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kern="1200" dirty="0">
                <a:solidFill>
                  <a:schemeClr val="tx1"/>
                </a:solidFill>
                <a:latin typeface="+mn-lt"/>
                <a:ea typeface="+mn-ea"/>
                <a:cs typeface="+mn-cs"/>
                <a:sym typeface="Comic Sans MS"/>
              </a:rPr>
              <a:t>D</a:t>
            </a:r>
            <a:r>
              <a:rPr lang="en-US" sz="1500" b="0" i="0" u="none" strike="noStrike" kern="1200" cap="none" dirty="0">
                <a:solidFill>
                  <a:schemeClr val="tx1"/>
                </a:solidFill>
                <a:latin typeface="+mn-lt"/>
                <a:ea typeface="+mn-ea"/>
                <a:cs typeface="+mn-cs"/>
                <a:sym typeface="Comic Sans MS"/>
              </a:rPr>
              <a:t>eveloping healthy and respectful relationships. Families and people who care for me</a:t>
            </a:r>
            <a:endParaRPr lang="en-US" sz="1500" b="0"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Caring friendships</a:t>
            </a:r>
            <a:endParaRPr lang="en-US" sz="1500" b="0"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Respectful relationships</a:t>
            </a:r>
            <a:endParaRPr lang="en-US" sz="1500" b="0"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Online relationships</a:t>
            </a:r>
            <a:endParaRPr lang="en-US" sz="1500" b="0" i="0" u="none" strike="noStrike" kern="1200" cap="none" dirty="0">
              <a:solidFill>
                <a:schemeClr val="tx1"/>
              </a:solidFill>
              <a:latin typeface="+mn-lt"/>
              <a:ea typeface="+mn-ea"/>
              <a:cs typeface="+mn-cs"/>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1500" b="0" i="0" u="none" strike="noStrike" kern="1200" cap="none" dirty="0">
                <a:solidFill>
                  <a:schemeClr val="tx1"/>
                </a:solidFill>
                <a:latin typeface="+mn-lt"/>
                <a:ea typeface="+mn-ea"/>
                <a:cs typeface="+mn-cs"/>
                <a:sym typeface="Comic Sans MS"/>
              </a:rPr>
              <a:t>Being Safe</a:t>
            </a:r>
            <a:endParaRPr lang="en-US" sz="15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500" b="0" i="0" u="none" strike="noStrike" kern="1200" cap="none" dirty="0">
              <a:solidFill>
                <a:schemeClr val="tx1"/>
              </a:solidFill>
              <a:latin typeface="+mn-lt"/>
              <a:ea typeface="+mn-ea"/>
              <a:cs typeface="+mn-cs"/>
              <a:sym typeface="Calibri"/>
            </a:endParaRPr>
          </a:p>
        </p:txBody>
      </p:sp>
      <p:pic>
        <p:nvPicPr>
          <p:cNvPr id="5" name="Google Shape;217;p10" descr="Image result for southridge first school logo">
            <a:extLst>
              <a:ext uri="{FF2B5EF4-FFF2-40B4-BE49-F238E27FC236}">
                <a16:creationId xmlns:a16="http://schemas.microsoft.com/office/drawing/2014/main" id="{B948ABF3-7734-EC59-B946-59552850A820}"/>
              </a:ext>
            </a:extLst>
          </p:cNvPr>
          <p:cNvPicPr preferRelativeResize="0"/>
          <p:nvPr/>
        </p:nvPicPr>
        <p:blipFill rotWithShape="1">
          <a:blip r:embed="rId3"/>
          <a:srcRect b="18143"/>
          <a:stretch/>
        </p:blipFill>
        <p:spPr>
          <a:xfrm>
            <a:off x="8024706" y="1091614"/>
            <a:ext cx="3343407" cy="1791107"/>
          </a:xfrm>
          <a:prstGeom prst="rect">
            <a:avLst/>
          </a:prstGeom>
          <a:noFill/>
        </p:spPr>
      </p:pic>
      <p:pic>
        <p:nvPicPr>
          <p:cNvPr id="7" name="Google Shape;241;p14">
            <a:extLst>
              <a:ext uri="{FF2B5EF4-FFF2-40B4-BE49-F238E27FC236}">
                <a16:creationId xmlns:a16="http://schemas.microsoft.com/office/drawing/2014/main" id="{C7567FD4-CD86-B46D-4952-03B2C183835C}"/>
              </a:ext>
            </a:extLst>
          </p:cNvPr>
          <p:cNvPicPr preferRelativeResize="0"/>
          <p:nvPr/>
        </p:nvPicPr>
        <p:blipFill rotWithShape="1">
          <a:blip r:embed="rId4"/>
          <a:srcRect l="63116" t="64617"/>
          <a:stretch/>
        </p:blipFill>
        <p:spPr>
          <a:xfrm>
            <a:off x="8024706" y="3792516"/>
            <a:ext cx="3340358" cy="2195030"/>
          </a:xfrm>
          <a:prstGeom prst="rect">
            <a:avLst/>
          </a:prstGeom>
          <a:noFill/>
        </p:spPr>
      </p:pic>
      <p:pic>
        <p:nvPicPr>
          <p:cNvPr id="6" name="Google Shape;216;p10" descr="Image result for burgundy school uniform transparent background">
            <a:extLst>
              <a:ext uri="{FF2B5EF4-FFF2-40B4-BE49-F238E27FC236}">
                <a16:creationId xmlns:a16="http://schemas.microsoft.com/office/drawing/2014/main" id="{D2F90D95-6958-D0C0-8D10-40BA293BFC14}"/>
              </a:ext>
            </a:extLst>
          </p:cNvPr>
          <p:cNvPicPr preferRelativeResize="0"/>
          <p:nvPr/>
        </p:nvPicPr>
        <p:blipFill rotWithShape="1">
          <a:blip r:embed="rId5">
            <a:alphaModFix/>
          </a:blip>
          <a:srcRect/>
          <a:stretch/>
        </p:blipFill>
        <p:spPr>
          <a:xfrm>
            <a:off x="10199802" y="216527"/>
            <a:ext cx="1853806" cy="8058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p:nvPr/>
        </p:nvSpPr>
        <p:spPr>
          <a:xfrm>
            <a:off x="1600200" y="1878496"/>
            <a:ext cx="10217400" cy="53552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omic Sans MS"/>
                <a:ea typeface="Comic Sans MS"/>
                <a:cs typeface="Comic Sans MS"/>
                <a:sym typeface="Comic Sans MS"/>
              </a:rPr>
              <a:t>At Southridge we use the Jigsaw scheme to deliver Relationships Education.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omic Sans MS"/>
                <a:ea typeface="Comic Sans MS"/>
                <a:cs typeface="Comic Sans MS"/>
                <a:sym typeface="Comic Sans MS"/>
              </a:rPr>
              <a:t>We have adapted the scheme to fit our school context – a first school (not primary) and the age and emotional maturity of our children.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omic Sans MS"/>
                <a:ea typeface="Comic Sans MS"/>
                <a:cs typeface="Comic Sans MS"/>
                <a:sym typeface="Comic Sans MS"/>
              </a:rPr>
              <a:t>Jigsaw is delivered through six units of work across the year – each piece of the jigsaw fits together to give our children an overall picture of a healthy and respectful relationship.</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omic Sans MS"/>
                <a:ea typeface="Comic Sans MS"/>
                <a:cs typeface="Comic Sans MS"/>
                <a:sym typeface="Comic Sans MS"/>
              </a:rPr>
              <a:t>It also fosters healthy and respectful peer to peer communication and behaviour between boys and girls.</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247" name="Google Shape;247;p15"/>
          <p:cNvPicPr preferRelativeResize="0"/>
          <p:nvPr/>
        </p:nvPicPr>
        <p:blipFill rotWithShape="1">
          <a:blip r:embed="rId3">
            <a:alphaModFix/>
          </a:blip>
          <a:srcRect t="56973" b="13195"/>
          <a:stretch/>
        </p:blipFill>
        <p:spPr>
          <a:xfrm>
            <a:off x="1481560" y="3674097"/>
            <a:ext cx="9019527" cy="2045927"/>
          </a:xfrm>
          <a:prstGeom prst="rect">
            <a:avLst/>
          </a:prstGeom>
          <a:noFill/>
          <a:ln>
            <a:noFill/>
          </a:ln>
        </p:spPr>
      </p:pic>
      <p:sp>
        <p:nvSpPr>
          <p:cNvPr id="248" name="Google Shape;248;p15"/>
          <p:cNvSpPr txBox="1"/>
          <p:nvPr/>
        </p:nvSpPr>
        <p:spPr>
          <a:xfrm>
            <a:off x="974035" y="457200"/>
            <a:ext cx="1084359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dirty="0">
                <a:solidFill>
                  <a:schemeClr val="dk1"/>
                </a:solidFill>
                <a:latin typeface="Comic Sans MS"/>
                <a:ea typeface="Comic Sans MS"/>
                <a:cs typeface="Comic Sans MS"/>
                <a:sym typeface="Comic Sans MS"/>
              </a:rPr>
              <a:t>Jigsaw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The Year 4 Team</a:t>
            </a:r>
            <a:endParaRPr dirty="0"/>
          </a:p>
        </p:txBody>
      </p:sp>
      <p:pic>
        <p:nvPicPr>
          <p:cNvPr id="102" name="Google Shape;102;p3" descr="Image result for burgundy school uniform transparent background"/>
          <p:cNvPicPr preferRelativeResize="0"/>
          <p:nvPr/>
        </p:nvPicPr>
        <p:blipFill rotWithShape="1">
          <a:blip r:embed="rId3">
            <a:alphaModFix/>
          </a:blip>
          <a:srcRect/>
          <a:stretch/>
        </p:blipFill>
        <p:spPr>
          <a:xfrm>
            <a:off x="9604348" y="112163"/>
            <a:ext cx="2389113" cy="1194557"/>
          </a:xfrm>
          <a:prstGeom prst="rect">
            <a:avLst/>
          </a:prstGeom>
          <a:noFill/>
          <a:ln>
            <a:noFill/>
          </a:ln>
        </p:spPr>
      </p:pic>
      <p:pic>
        <p:nvPicPr>
          <p:cNvPr id="103" name="Google Shape;103;p3" descr="Image result for southridge first school jumper"/>
          <p:cNvPicPr preferRelativeResize="0"/>
          <p:nvPr/>
        </p:nvPicPr>
        <p:blipFill rotWithShape="1">
          <a:blip r:embed="rId4">
            <a:alphaModFix/>
          </a:blip>
          <a:srcRect/>
          <a:stretch/>
        </p:blipFill>
        <p:spPr>
          <a:xfrm rot="-1915900">
            <a:off x="10181081" y="638362"/>
            <a:ext cx="74547" cy="85384"/>
          </a:xfrm>
          <a:prstGeom prst="rect">
            <a:avLst/>
          </a:prstGeom>
          <a:noFill/>
          <a:ln>
            <a:noFill/>
          </a:ln>
        </p:spPr>
      </p:pic>
      <p:pic>
        <p:nvPicPr>
          <p:cNvPr id="104" name="Google Shape;104;p3" descr="Image result for southridge first school logo"/>
          <p:cNvPicPr preferRelativeResize="0"/>
          <p:nvPr/>
        </p:nvPicPr>
        <p:blipFill rotWithShape="1">
          <a:blip r:embed="rId5">
            <a:alphaModFix/>
          </a:blip>
          <a:srcRect b="18143"/>
          <a:stretch/>
        </p:blipFill>
        <p:spPr>
          <a:xfrm>
            <a:off x="-698077" y="112163"/>
            <a:ext cx="3072554" cy="1645994"/>
          </a:xfrm>
          <a:prstGeom prst="rect">
            <a:avLst/>
          </a:prstGeom>
          <a:noFill/>
          <a:ln>
            <a:noFill/>
          </a:ln>
        </p:spPr>
      </p:pic>
      <p:sp>
        <p:nvSpPr>
          <p:cNvPr id="108" name="Google Shape;108;p3"/>
          <p:cNvSpPr txBox="1"/>
          <p:nvPr/>
        </p:nvSpPr>
        <p:spPr>
          <a:xfrm>
            <a:off x="5053261" y="4752828"/>
            <a:ext cx="2424419" cy="147732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 </a:t>
            </a:r>
            <a:r>
              <a:rPr lang="en-GB" sz="1800" dirty="0">
                <a:solidFill>
                  <a:schemeClr val="dk1"/>
                </a:solidFill>
                <a:latin typeface="Comic Sans MS"/>
                <a:ea typeface="Comic Sans MS"/>
                <a:cs typeface="Comic Sans MS"/>
                <a:sym typeface="Comic Sans MS"/>
              </a:rPr>
              <a:t>O’Hara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Class Teacher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9" name="Google Shape;109;p3"/>
          <p:cNvSpPr txBox="1"/>
          <p:nvPr/>
        </p:nvSpPr>
        <p:spPr>
          <a:xfrm>
            <a:off x="183225" y="4767226"/>
            <a:ext cx="2424419" cy="203128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McIntosh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Class Teacher</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Arial"/>
                <a:cs typeface="Arial"/>
                <a:sym typeface="Comic Sans MS"/>
              </a:rPr>
              <a:t>Assistant Head</a:t>
            </a: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Comic Sans MS"/>
                <a:sym typeface="Comic Sans MS"/>
              </a:rPr>
              <a:t>Teacher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4" name="Google Shape;110;p3">
            <a:extLst>
              <a:ext uri="{FF2B5EF4-FFF2-40B4-BE49-F238E27FC236}">
                <a16:creationId xmlns:a16="http://schemas.microsoft.com/office/drawing/2014/main" id="{F71B4C95-5EE0-35B5-4F9C-A070CD3D768A}"/>
              </a:ext>
            </a:extLst>
          </p:cNvPr>
          <p:cNvSpPr txBox="1"/>
          <p:nvPr/>
        </p:nvSpPr>
        <p:spPr>
          <a:xfrm>
            <a:off x="2607644" y="4773957"/>
            <a:ext cx="2424419" cy="17542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Statham </a:t>
            </a: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Comic Sans MS"/>
                <a:sym typeface="Comic Sans MS"/>
              </a:rPr>
              <a:t>Class Teacher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omic Sans MS"/>
                <a:ea typeface="Comic Sans MS"/>
                <a:cs typeface="Comic Sans MS"/>
                <a:sym typeface="Comic Sans MS"/>
              </a:rPr>
              <a:t>Deputy Head Teacher</a:t>
            </a:r>
            <a:endParaRPr sz="1800" b="0" i="0" u="none" strike="noStrike" cap="none" dirty="0">
              <a:solidFill>
                <a:schemeClr val="dk1"/>
              </a:solidFill>
              <a:latin typeface="Comic Sans MS"/>
              <a:ea typeface="Comic Sans MS"/>
              <a:cs typeface="Comic Sans MS"/>
              <a:sym typeface="Comic Sans MS"/>
            </a:endParaRPr>
          </a:p>
        </p:txBody>
      </p:sp>
      <p:sp>
        <p:nvSpPr>
          <p:cNvPr id="15" name="Google Shape;110;p3">
            <a:extLst>
              <a:ext uri="{FF2B5EF4-FFF2-40B4-BE49-F238E27FC236}">
                <a16:creationId xmlns:a16="http://schemas.microsoft.com/office/drawing/2014/main" id="{2400BE52-ED0D-BEA6-FCE3-5BCD48F5AB1B}"/>
              </a:ext>
            </a:extLst>
          </p:cNvPr>
          <p:cNvSpPr txBox="1"/>
          <p:nvPr/>
        </p:nvSpPr>
        <p:spPr>
          <a:xfrm>
            <a:off x="7793935" y="4752869"/>
            <a:ext cx="2424419" cy="14772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Scott</a:t>
            </a: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Arial"/>
                <a:cs typeface="Arial"/>
                <a:sym typeface="Comic Sans MS"/>
              </a:rPr>
              <a:t>Teaching Assistant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7" name="Google Shape;110;p3">
            <a:extLst>
              <a:ext uri="{FF2B5EF4-FFF2-40B4-BE49-F238E27FC236}">
                <a16:creationId xmlns:a16="http://schemas.microsoft.com/office/drawing/2014/main" id="{363FFCFE-76AA-1544-7C48-F4C268B41E4B}"/>
              </a:ext>
            </a:extLst>
          </p:cNvPr>
          <p:cNvSpPr txBox="1"/>
          <p:nvPr/>
        </p:nvSpPr>
        <p:spPr>
          <a:xfrm>
            <a:off x="7793935" y="4755606"/>
            <a:ext cx="2424419" cy="14772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Scott</a:t>
            </a: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Arial"/>
                <a:cs typeface="Arial"/>
                <a:sym typeface="Comic Sans MS"/>
              </a:rPr>
              <a:t>Teaching Assistant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9" name="Google Shape;110;p3">
            <a:extLst>
              <a:ext uri="{FF2B5EF4-FFF2-40B4-BE49-F238E27FC236}">
                <a16:creationId xmlns:a16="http://schemas.microsoft.com/office/drawing/2014/main" id="{1FC4E7A9-EC33-88F3-4F58-CD916713377E}"/>
              </a:ext>
            </a:extLst>
          </p:cNvPr>
          <p:cNvSpPr txBox="1"/>
          <p:nvPr/>
        </p:nvSpPr>
        <p:spPr>
          <a:xfrm>
            <a:off x="7432895" y="4705483"/>
            <a:ext cx="2424419" cy="14772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Scott</a:t>
            </a: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Arial"/>
                <a:cs typeface="Arial"/>
                <a:sym typeface="Comic Sans MS"/>
              </a:rPr>
              <a:t>Teaching Assistant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22" name="Google Shape;110;p3">
            <a:extLst>
              <a:ext uri="{FF2B5EF4-FFF2-40B4-BE49-F238E27FC236}">
                <a16:creationId xmlns:a16="http://schemas.microsoft.com/office/drawing/2014/main" id="{99C64201-8A57-10A0-258A-BFFAE9F535C7}"/>
              </a:ext>
            </a:extLst>
          </p:cNvPr>
          <p:cNvSpPr txBox="1"/>
          <p:nvPr/>
        </p:nvSpPr>
        <p:spPr>
          <a:xfrm>
            <a:off x="9657185" y="4705483"/>
            <a:ext cx="2424419" cy="14772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King</a:t>
            </a: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Arial"/>
                <a:cs typeface="Arial"/>
                <a:sym typeface="Comic Sans MS"/>
              </a:rPr>
              <a:t>Teaching Assistant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61DB4DBA-AB66-B67B-C7FC-14A7BE3A4301}"/>
              </a:ext>
            </a:extLst>
          </p:cNvPr>
          <p:cNvPicPr>
            <a:picLocks noChangeAspect="1"/>
          </p:cNvPicPr>
          <p:nvPr/>
        </p:nvPicPr>
        <p:blipFill>
          <a:blip r:embed="rId6"/>
          <a:stretch>
            <a:fillRect/>
          </a:stretch>
        </p:blipFill>
        <p:spPr>
          <a:xfrm>
            <a:off x="115561" y="1799336"/>
            <a:ext cx="2492083" cy="2842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B918FFB3-AC41-AB8E-3354-B894AB7B97BC}"/>
              </a:ext>
            </a:extLst>
          </p:cNvPr>
          <p:cNvPicPr>
            <a:picLocks noChangeAspect="1"/>
          </p:cNvPicPr>
          <p:nvPr/>
        </p:nvPicPr>
        <p:blipFill rotWithShape="1">
          <a:blip r:embed="rId7"/>
          <a:srcRect b="34180"/>
          <a:stretch/>
        </p:blipFill>
        <p:spPr>
          <a:xfrm>
            <a:off x="7561444" y="1864213"/>
            <a:ext cx="2300962" cy="2786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42F9CBCA-80E5-57E9-52D1-5CB122E43CE2}"/>
              </a:ext>
            </a:extLst>
          </p:cNvPr>
          <p:cNvPicPr>
            <a:picLocks noChangeAspect="1"/>
          </p:cNvPicPr>
          <p:nvPr/>
        </p:nvPicPr>
        <p:blipFill rotWithShape="1">
          <a:blip r:embed="rId8"/>
          <a:srcRect b="21170"/>
          <a:stretch/>
        </p:blipFill>
        <p:spPr>
          <a:xfrm>
            <a:off x="9973791" y="1823046"/>
            <a:ext cx="2107813" cy="2938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a:extLst>
              <a:ext uri="{FF2B5EF4-FFF2-40B4-BE49-F238E27FC236}">
                <a16:creationId xmlns:a16="http://schemas.microsoft.com/office/drawing/2014/main" id="{39671E3C-9AB9-5CCB-CD31-DE1F77F2D431}"/>
              </a:ext>
            </a:extLst>
          </p:cNvPr>
          <p:cNvPicPr>
            <a:picLocks noChangeAspect="1"/>
          </p:cNvPicPr>
          <p:nvPr/>
        </p:nvPicPr>
        <p:blipFill>
          <a:blip r:embed="rId9"/>
          <a:stretch>
            <a:fillRect/>
          </a:stretch>
        </p:blipFill>
        <p:spPr>
          <a:xfrm>
            <a:off x="5183276" y="1900504"/>
            <a:ext cx="2249619" cy="26946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09549C3A-6FAD-BC0E-68EC-27877B183F46}"/>
              </a:ext>
            </a:extLst>
          </p:cNvPr>
          <p:cNvPicPr>
            <a:picLocks noChangeAspect="1"/>
          </p:cNvPicPr>
          <p:nvPr/>
        </p:nvPicPr>
        <p:blipFill>
          <a:blip r:embed="rId10"/>
          <a:stretch>
            <a:fillRect/>
          </a:stretch>
        </p:blipFill>
        <p:spPr>
          <a:xfrm>
            <a:off x="2725853" y="1854780"/>
            <a:ext cx="2328874" cy="2786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sp useBgFill="1">
        <p:nvSpPr>
          <p:cNvPr id="271" name="Rectangle 27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3" name="Google Shape;233;p13"/>
          <p:cNvSpPr txBox="1"/>
          <p:nvPr/>
        </p:nvSpPr>
        <p:spPr>
          <a:xfrm>
            <a:off x="487857" y="216527"/>
            <a:ext cx="6836927" cy="1322888"/>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000000"/>
              </a:buClr>
              <a:buSzPts val="4400"/>
            </a:pPr>
            <a:r>
              <a:rPr lang="en-US" sz="4100" kern="1200" dirty="0">
                <a:solidFill>
                  <a:schemeClr val="tx1"/>
                </a:solidFill>
                <a:latin typeface="+mj-lt"/>
                <a:ea typeface="+mj-ea"/>
                <a:cs typeface="+mj-cs"/>
                <a:sym typeface="Comic Sans MS"/>
              </a:rPr>
              <a:t>Well-being and Mental health</a:t>
            </a:r>
            <a:endParaRPr lang="en-US" sz="4100" b="0" i="0" u="none" strike="noStrike" kern="1200" cap="none" dirty="0">
              <a:solidFill>
                <a:schemeClr val="tx1"/>
              </a:solidFill>
              <a:latin typeface="+mj-lt"/>
              <a:ea typeface="+mj-ea"/>
              <a:cs typeface="+mj-cs"/>
              <a:sym typeface="Arial"/>
            </a:endParaRPr>
          </a:p>
        </p:txBody>
      </p:sp>
      <p:sp>
        <p:nvSpPr>
          <p:cNvPr id="234" name="Google Shape;234;p13"/>
          <p:cNvSpPr txBox="1"/>
          <p:nvPr/>
        </p:nvSpPr>
        <p:spPr>
          <a:xfrm>
            <a:off x="369664" y="1594399"/>
            <a:ext cx="8005694" cy="5097054"/>
          </a:xfrm>
          <a:prstGeom prst="rect">
            <a:avLst/>
          </a:prstGeom>
        </p:spPr>
        <p:txBody>
          <a:bodyPr spcFirstLastPara="1" vert="horz" lIns="91440" tIns="45720" rIns="91440" bIns="45720" rtlCol="0" anchorCtr="0">
            <a:normAutofit/>
          </a:bodyPr>
          <a:lstStyle/>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From September we are launching a new whole school mental health initiative with Blue Mental Health Education and Training.</a:t>
            </a:r>
          </a:p>
          <a:p>
            <a:pPr marR="0" lvl="0">
              <a:lnSpc>
                <a:spcPct val="90000"/>
              </a:lnSpc>
              <a:spcBef>
                <a:spcPts val="0"/>
              </a:spcBef>
              <a:spcAft>
                <a:spcPts val="600"/>
              </a:spcAft>
              <a:buClr>
                <a:srgbClr val="000000"/>
              </a:buClr>
              <a:buSzPts val="1800"/>
            </a:pPr>
            <a:endParaRPr lang="en-US" b="0" i="0" u="none" strike="noStrike" kern="1200" cap="none" dirty="0">
              <a:solidFill>
                <a:schemeClr val="tx1"/>
              </a:solidFill>
              <a:latin typeface="Comic Sans MS" panose="030F0702030302020204" pitchFamily="66" charset="0"/>
              <a:ea typeface="+mn-ea"/>
              <a:cs typeface="+mn-cs"/>
              <a:sym typeface="Comic Sans MS"/>
            </a:endParaRP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Focus: develop partnership between Blue, parents and school staff; all working together to promote the health and well-being of your child(ren).</a:t>
            </a:r>
          </a:p>
          <a:p>
            <a:pPr marR="0" lvl="0">
              <a:lnSpc>
                <a:spcPct val="90000"/>
              </a:lnSpc>
              <a:spcBef>
                <a:spcPts val="0"/>
              </a:spcBef>
              <a:spcAft>
                <a:spcPts val="600"/>
              </a:spcAft>
              <a:buClr>
                <a:srgbClr val="000000"/>
              </a:buClr>
              <a:buSzPts val="1800"/>
            </a:pPr>
            <a:endParaRPr lang="en-US" b="0" i="0" u="none" strike="noStrike" kern="1200" cap="none" dirty="0">
              <a:solidFill>
                <a:schemeClr val="tx1"/>
              </a:solidFill>
              <a:latin typeface="Comic Sans MS" panose="030F0702030302020204" pitchFamily="66" charset="0"/>
              <a:ea typeface="+mn-ea"/>
              <a:cs typeface="+mn-cs"/>
              <a:sym typeface="Comic Sans MS"/>
            </a:endParaRP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Key Aspects:-</a:t>
            </a: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Developing ways of supporting all children in school, and particularly those with low level anxiety.</a:t>
            </a: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Developing a common understanding, approach and vocabulary for supporting our children both in school and at home. </a:t>
            </a: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September training day will launch the project and provide initial training for staff.</a:t>
            </a: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Evening sessions will be timetabled from the autumn term to which parents and carers will be invited. These will be led by representatives from Blue and will likely be hosted at our feeder Middle School – Valley Gardens. (More information will follow in the September Newsletter.)</a:t>
            </a:r>
          </a:p>
          <a:p>
            <a:pPr marR="0" lvl="0">
              <a:lnSpc>
                <a:spcPct val="90000"/>
              </a:lnSpc>
              <a:spcBef>
                <a:spcPts val="0"/>
              </a:spcBef>
              <a:spcAft>
                <a:spcPts val="600"/>
              </a:spcAft>
              <a:buClr>
                <a:srgbClr val="000000"/>
              </a:buClr>
              <a:buSzPts val="1800"/>
            </a:pPr>
            <a:endParaRPr lang="en-US" b="0" i="0" u="none" strike="noStrike" kern="1200" cap="none" dirty="0">
              <a:solidFill>
                <a:schemeClr val="tx1"/>
              </a:solidFill>
              <a:latin typeface="Comic Sans MS" panose="030F0702030302020204" pitchFamily="66" charset="0"/>
              <a:ea typeface="+mn-ea"/>
              <a:cs typeface="+mn-cs"/>
              <a:sym typeface="Comic Sans MS"/>
            </a:endParaRPr>
          </a:p>
          <a:p>
            <a:pPr marR="0" lvl="0">
              <a:lnSpc>
                <a:spcPct val="90000"/>
              </a:lnSpc>
              <a:spcBef>
                <a:spcPts val="0"/>
              </a:spcBef>
              <a:spcAft>
                <a:spcPts val="600"/>
              </a:spcAft>
              <a:buClr>
                <a:srgbClr val="000000"/>
              </a:buClr>
              <a:buSzPts val="1800"/>
            </a:pPr>
            <a:endParaRPr lang="en-US" b="0" i="0" u="none" strike="noStrike" kern="1200" cap="none" dirty="0">
              <a:solidFill>
                <a:schemeClr val="tx1"/>
              </a:solidFill>
              <a:latin typeface="Comic Sans MS" panose="030F0702030302020204" pitchFamily="66" charset="0"/>
              <a:ea typeface="+mn-ea"/>
              <a:cs typeface="+mn-cs"/>
              <a:sym typeface="Comic Sans MS"/>
            </a:endParaRPr>
          </a:p>
          <a:p>
            <a:pPr marR="0" lvl="0">
              <a:lnSpc>
                <a:spcPct val="90000"/>
              </a:lnSpc>
              <a:spcBef>
                <a:spcPts val="0"/>
              </a:spcBef>
              <a:spcAft>
                <a:spcPts val="600"/>
              </a:spcAft>
              <a:buClr>
                <a:srgbClr val="000000"/>
              </a:buClr>
              <a:buSzPts val="1800"/>
            </a:pPr>
            <a:r>
              <a:rPr lang="en-US" b="0" i="0" u="none" strike="noStrike" kern="1200" cap="none" dirty="0">
                <a:solidFill>
                  <a:schemeClr val="tx1"/>
                </a:solidFill>
                <a:latin typeface="Comic Sans MS" panose="030F0702030302020204" pitchFamily="66" charset="0"/>
                <a:ea typeface="+mn-ea"/>
                <a:cs typeface="+mn-cs"/>
                <a:sym typeface="Comic Sans MS"/>
              </a:rPr>
              <a:t>Please feel free to find out more about Blue Mental Health and Education Training at www.bmhet.co.uk</a:t>
            </a:r>
          </a:p>
          <a:p>
            <a:pPr marR="0" lvl="0">
              <a:lnSpc>
                <a:spcPct val="90000"/>
              </a:lnSpc>
              <a:spcBef>
                <a:spcPts val="0"/>
              </a:spcBef>
              <a:spcAft>
                <a:spcPts val="600"/>
              </a:spcAft>
              <a:buClr>
                <a:srgbClr val="000000"/>
              </a:buClr>
              <a:buSzPts val="1800"/>
            </a:pPr>
            <a:endParaRPr lang="en-US" sz="11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1100" b="0" i="0" u="none" strike="noStrike" kern="1200" cap="none" dirty="0">
              <a:solidFill>
                <a:schemeClr val="tx1"/>
              </a:solidFill>
              <a:latin typeface="+mn-lt"/>
              <a:ea typeface="+mn-ea"/>
              <a:cs typeface="+mn-cs"/>
              <a:sym typeface="Calibri"/>
            </a:endParaRPr>
          </a:p>
        </p:txBody>
      </p:sp>
      <p:pic>
        <p:nvPicPr>
          <p:cNvPr id="10" name="Picture 9">
            <a:extLst>
              <a:ext uri="{FF2B5EF4-FFF2-40B4-BE49-F238E27FC236}">
                <a16:creationId xmlns:a16="http://schemas.microsoft.com/office/drawing/2014/main" id="{7E119A2E-27EC-7CDB-A320-92E737A84DF2}"/>
              </a:ext>
            </a:extLst>
          </p:cNvPr>
          <p:cNvPicPr>
            <a:picLocks noChangeAspect="1"/>
          </p:cNvPicPr>
          <p:nvPr/>
        </p:nvPicPr>
        <p:blipFill>
          <a:blip r:embed="rId3"/>
          <a:stretch>
            <a:fillRect/>
          </a:stretch>
        </p:blipFill>
        <p:spPr>
          <a:xfrm>
            <a:off x="9273955" y="1093480"/>
            <a:ext cx="1815762" cy="1527685"/>
          </a:xfrm>
          <a:prstGeom prst="rect">
            <a:avLst/>
          </a:prstGeom>
        </p:spPr>
      </p:pic>
      <p:pic>
        <p:nvPicPr>
          <p:cNvPr id="5" name="Google Shape;217;p10" descr="Image result for southridge first school logo">
            <a:extLst>
              <a:ext uri="{FF2B5EF4-FFF2-40B4-BE49-F238E27FC236}">
                <a16:creationId xmlns:a16="http://schemas.microsoft.com/office/drawing/2014/main" id="{B948ABF3-7734-EC59-B946-59552850A820}"/>
              </a:ext>
            </a:extLst>
          </p:cNvPr>
          <p:cNvPicPr preferRelativeResize="0"/>
          <p:nvPr/>
        </p:nvPicPr>
        <p:blipFill rotWithShape="1">
          <a:blip r:embed="rId4"/>
          <a:srcRect b="18143"/>
          <a:stretch/>
        </p:blipFill>
        <p:spPr>
          <a:xfrm>
            <a:off x="8636953" y="3176333"/>
            <a:ext cx="2978505" cy="1527684"/>
          </a:xfrm>
          <a:prstGeom prst="rect">
            <a:avLst/>
          </a:prstGeom>
          <a:noFill/>
        </p:spPr>
      </p:pic>
      <p:pic>
        <p:nvPicPr>
          <p:cNvPr id="8" name="Picture 7">
            <a:extLst>
              <a:ext uri="{FF2B5EF4-FFF2-40B4-BE49-F238E27FC236}">
                <a16:creationId xmlns:a16="http://schemas.microsoft.com/office/drawing/2014/main" id="{448E8B71-255C-0EE7-E436-333E107101E8}"/>
              </a:ext>
            </a:extLst>
          </p:cNvPr>
          <p:cNvPicPr>
            <a:picLocks noChangeAspect="1"/>
          </p:cNvPicPr>
          <p:nvPr/>
        </p:nvPicPr>
        <p:blipFill>
          <a:blip r:embed="rId5"/>
          <a:stretch>
            <a:fillRect/>
          </a:stretch>
        </p:blipFill>
        <p:spPr>
          <a:xfrm>
            <a:off x="8374852" y="5102082"/>
            <a:ext cx="3329291" cy="1406625"/>
          </a:xfrm>
          <a:prstGeom prst="rect">
            <a:avLst/>
          </a:prstGeom>
        </p:spPr>
      </p:pic>
      <p:pic>
        <p:nvPicPr>
          <p:cNvPr id="6" name="Google Shape;216;p10" descr="Image result for burgundy school uniform transparent background">
            <a:extLst>
              <a:ext uri="{FF2B5EF4-FFF2-40B4-BE49-F238E27FC236}">
                <a16:creationId xmlns:a16="http://schemas.microsoft.com/office/drawing/2014/main" id="{D2F90D95-6958-D0C0-8D10-40BA293BFC14}"/>
              </a:ext>
            </a:extLst>
          </p:cNvPr>
          <p:cNvPicPr preferRelativeResize="0"/>
          <p:nvPr/>
        </p:nvPicPr>
        <p:blipFill rotWithShape="1">
          <a:blip r:embed="rId6">
            <a:alphaModFix/>
          </a:blip>
          <a:srcRect/>
          <a:stretch/>
        </p:blipFill>
        <p:spPr>
          <a:xfrm>
            <a:off x="10199802" y="216527"/>
            <a:ext cx="1853806" cy="805823"/>
          </a:xfrm>
          <a:prstGeom prst="rect">
            <a:avLst/>
          </a:prstGeom>
          <a:noFill/>
          <a:ln>
            <a:noFill/>
          </a:ln>
        </p:spPr>
      </p:pic>
    </p:spTree>
    <p:extLst>
      <p:ext uri="{BB962C8B-B14F-4D97-AF65-F5344CB8AC3E}">
        <p14:creationId xmlns:p14="http://schemas.microsoft.com/office/powerpoint/2010/main" val="169847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9B0F1F7-CB99-7FD3-6545-27671F4A7A15}"/>
              </a:ext>
            </a:extLst>
          </p:cNvPr>
          <p:cNvSpPr>
            <a:spLocks noGrp="1" noChangeArrowheads="1"/>
          </p:cNvSpPr>
          <p:nvPr>
            <p:ph type="title"/>
          </p:nvPr>
        </p:nvSpPr>
        <p:spPr>
          <a:xfrm>
            <a:off x="2279650" y="333376"/>
            <a:ext cx="6870700" cy="771525"/>
          </a:xfrm>
        </p:spPr>
        <p:txBody>
          <a:bodyPr/>
          <a:lstStyle/>
          <a:p>
            <a:pPr eaLnBrk="1" hangingPunct="1"/>
            <a:r>
              <a:rPr lang="en-GB" altLang="en-US" dirty="0">
                <a:latin typeface="Comic Sans MS" panose="030F0702030302020204" pitchFamily="66" charset="0"/>
              </a:rPr>
              <a:t>Things to look forward to</a:t>
            </a:r>
          </a:p>
        </p:txBody>
      </p:sp>
      <p:sp>
        <p:nvSpPr>
          <p:cNvPr id="104451" name="Rectangle 3">
            <a:extLst>
              <a:ext uri="{FF2B5EF4-FFF2-40B4-BE49-F238E27FC236}">
                <a16:creationId xmlns:a16="http://schemas.microsoft.com/office/drawing/2014/main" id="{3F44FE15-E581-BAC4-BF93-873BF9B7726C}"/>
              </a:ext>
            </a:extLst>
          </p:cNvPr>
          <p:cNvSpPr>
            <a:spLocks noGrp="1" noChangeArrowheads="1"/>
          </p:cNvSpPr>
          <p:nvPr>
            <p:ph type="body" idx="1"/>
          </p:nvPr>
        </p:nvSpPr>
        <p:spPr>
          <a:xfrm>
            <a:off x="2135188" y="1125539"/>
            <a:ext cx="7345362" cy="3959225"/>
          </a:xfrm>
        </p:spPr>
        <p:txBody>
          <a:bodyPr>
            <a:normAutofit fontScale="62500" lnSpcReduction="20000"/>
          </a:bodyPr>
          <a:lstStyle/>
          <a:p>
            <a:pPr eaLnBrk="1" hangingPunct="1">
              <a:lnSpc>
                <a:spcPct val="110000"/>
              </a:lnSpc>
            </a:pPr>
            <a:r>
              <a:rPr lang="en-GB" altLang="en-US" sz="2400" dirty="0">
                <a:latin typeface="Comic Sans MS" panose="030F0702030302020204" pitchFamily="66" charset="0"/>
              </a:rPr>
              <a:t>Trips: In response to the recent parent questionnaire, we will endeavour to include a school trip at least once per term.</a:t>
            </a:r>
          </a:p>
          <a:p>
            <a:pPr eaLnBrk="1" hangingPunct="1">
              <a:lnSpc>
                <a:spcPct val="110000"/>
              </a:lnSpc>
            </a:pPr>
            <a:r>
              <a:rPr lang="en-GB" altLang="en-US" sz="2400" dirty="0">
                <a:latin typeface="Comic Sans MS" panose="030F0702030302020204" pitchFamily="66" charset="0"/>
              </a:rPr>
              <a:t>Visitors in school – Egyptian Day, internet safety, scientists (Parental volunteers?)</a:t>
            </a:r>
          </a:p>
          <a:p>
            <a:pPr eaLnBrk="1" hangingPunct="1">
              <a:lnSpc>
                <a:spcPct val="110000"/>
              </a:lnSpc>
            </a:pPr>
            <a:r>
              <a:rPr lang="en-US" altLang="en-US" sz="2400" dirty="0">
                <a:latin typeface="Comic Sans MS" panose="030F0702030302020204" pitchFamily="66" charset="0"/>
              </a:rPr>
              <a:t>Spring Term trip: High Borrans is booked for Monday 22nd April Friday 26th April (Approx £300-Saving scheme)</a:t>
            </a:r>
          </a:p>
          <a:p>
            <a:pPr eaLnBrk="1" hangingPunct="1">
              <a:lnSpc>
                <a:spcPct val="110000"/>
              </a:lnSpc>
            </a:pPr>
            <a:r>
              <a:rPr lang="en-US" altLang="en-US" sz="2400" dirty="0">
                <a:latin typeface="Comic Sans MS" panose="030F0702030302020204" pitchFamily="66" charset="0"/>
              </a:rPr>
              <a:t>Sport’s festivals – tri-golf, tennis, badminton, skipping, fencing , handball. </a:t>
            </a:r>
          </a:p>
          <a:p>
            <a:pPr eaLnBrk="1" hangingPunct="1">
              <a:lnSpc>
                <a:spcPct val="110000"/>
              </a:lnSpc>
            </a:pPr>
            <a:r>
              <a:rPr lang="en-US" altLang="en-US" sz="2400" dirty="0">
                <a:latin typeface="Comic Sans MS" panose="030F0702030302020204" pitchFamily="66" charset="0"/>
              </a:rPr>
              <a:t>We will keep a participation record. We will </a:t>
            </a:r>
            <a:r>
              <a:rPr lang="en-US" altLang="en-US" sz="2400" dirty="0" err="1">
                <a:latin typeface="Comic Sans MS" panose="030F0702030302020204" pitchFamily="66" charset="0"/>
              </a:rPr>
              <a:t>endeavour</a:t>
            </a:r>
            <a:r>
              <a:rPr lang="en-US" altLang="en-US" sz="2400" dirty="0">
                <a:latin typeface="Comic Sans MS" panose="030F0702030302020204" pitchFamily="66" charset="0"/>
              </a:rPr>
              <a:t> to ensure that every child partakes in at least 1 activity in Year 4.</a:t>
            </a:r>
          </a:p>
          <a:p>
            <a:pPr>
              <a:lnSpc>
                <a:spcPct val="110000"/>
              </a:lnSpc>
            </a:pPr>
            <a:r>
              <a:rPr lang="en-GB" altLang="en-US" sz="2400" dirty="0">
                <a:latin typeface="Comic Sans MS" panose="030F0702030302020204" pitchFamily="66" charset="0"/>
              </a:rPr>
              <a:t>After school clubs-dance, netball.</a:t>
            </a:r>
          </a:p>
          <a:p>
            <a:pPr eaLnBrk="1" hangingPunct="1">
              <a:lnSpc>
                <a:spcPct val="110000"/>
              </a:lnSpc>
            </a:pPr>
            <a:r>
              <a:rPr lang="en-GB" altLang="en-US" sz="2400" dirty="0">
                <a:latin typeface="Comic Sans MS" panose="030F0702030302020204" pitchFamily="66" charset="0"/>
              </a:rPr>
              <a:t>Buddy System- responsibility at lunch times as well as sport’s leader role.</a:t>
            </a:r>
          </a:p>
          <a:p>
            <a:pPr eaLnBrk="1" hangingPunct="1">
              <a:lnSpc>
                <a:spcPct val="110000"/>
              </a:lnSpc>
            </a:pPr>
            <a:r>
              <a:rPr lang="en-GB" altLang="en-US" sz="2400" dirty="0">
                <a:latin typeface="Comic Sans MS" panose="030F0702030302020204" pitchFamily="66" charset="0"/>
              </a:rPr>
              <a:t>Music- violin, cello, recorder lessons.</a:t>
            </a:r>
          </a:p>
        </p:txBody>
      </p:sp>
      <p:pic>
        <p:nvPicPr>
          <p:cNvPr id="14340" name="Picture 4" descr="P1013256">
            <a:extLst>
              <a:ext uri="{FF2B5EF4-FFF2-40B4-BE49-F238E27FC236}">
                <a16:creationId xmlns:a16="http://schemas.microsoft.com/office/drawing/2014/main" id="{632F6114-CD31-35E9-A656-C7DC3EDEE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4849093"/>
            <a:ext cx="2229422" cy="167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P3230113">
            <a:extLst>
              <a:ext uri="{FF2B5EF4-FFF2-40B4-BE49-F238E27FC236}">
                <a16:creationId xmlns:a16="http://schemas.microsoft.com/office/drawing/2014/main" id="{DF0BF596-967A-4A5A-1EDE-5C55F123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714" y="4784453"/>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4D10AA2-4919-DC27-1ECE-E403A80D0787}"/>
              </a:ext>
            </a:extLst>
          </p:cNvPr>
          <p:cNvPicPr>
            <a:picLocks noChangeAspect="1"/>
          </p:cNvPicPr>
          <p:nvPr/>
        </p:nvPicPr>
        <p:blipFill>
          <a:blip r:embed="rId4"/>
          <a:stretch>
            <a:fillRect/>
          </a:stretch>
        </p:blipFill>
        <p:spPr>
          <a:xfrm>
            <a:off x="9383304" y="333376"/>
            <a:ext cx="2343150" cy="1352550"/>
          </a:xfrm>
          <a:prstGeom prst="rect">
            <a:avLst/>
          </a:prstGeom>
        </p:spPr>
      </p:pic>
      <p:pic>
        <p:nvPicPr>
          <p:cNvPr id="8" name="Google Shape;257;p17" descr="Image result for southridge first school logo">
            <a:extLst>
              <a:ext uri="{FF2B5EF4-FFF2-40B4-BE49-F238E27FC236}">
                <a16:creationId xmlns:a16="http://schemas.microsoft.com/office/drawing/2014/main" id="{9F4E59BD-3065-405C-FF19-05B91F1345BE}"/>
              </a:ext>
            </a:extLst>
          </p:cNvPr>
          <p:cNvPicPr preferRelativeResize="0"/>
          <p:nvPr/>
        </p:nvPicPr>
        <p:blipFill rotWithShape="1">
          <a:blip r:embed="rId5">
            <a:alphaModFix/>
          </a:blip>
          <a:srcRect b="18143"/>
          <a:stretch/>
        </p:blipFill>
        <p:spPr>
          <a:xfrm>
            <a:off x="-361104" y="186654"/>
            <a:ext cx="3072554" cy="16459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ox(in)">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ox(in)">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box(in)">
                                      <p:cBhvr>
                                        <p:cTn id="17" dur="500"/>
                                        <p:tgtEl>
                                          <p:spTgt spid="10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box(in)">
                                      <p:cBhvr>
                                        <p:cTn id="22" dur="500"/>
                                        <p:tgtEl>
                                          <p:spTgt spid="104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box(in)">
                                      <p:cBhvr>
                                        <p:cTn id="27" dur="500"/>
                                        <p:tgtEl>
                                          <p:spTgt spid="1044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box(in)">
                                      <p:cBhvr>
                                        <p:cTn id="32" dur="500"/>
                                        <p:tgtEl>
                                          <p:spTgt spid="1044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4451">
                                            <p:txEl>
                                              <p:pRg st="6" end="6"/>
                                            </p:txEl>
                                          </p:spTgt>
                                        </p:tgtEl>
                                        <p:attrNameLst>
                                          <p:attrName>style.visibility</p:attrName>
                                        </p:attrNameLst>
                                      </p:cBhvr>
                                      <p:to>
                                        <p:strVal val="visible"/>
                                      </p:to>
                                    </p:set>
                                    <p:animEffect transition="in" filter="box(in)">
                                      <p:cBhvr>
                                        <p:cTn id="37" dur="500"/>
                                        <p:tgtEl>
                                          <p:spTgt spid="1044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4451">
                                            <p:txEl>
                                              <p:pRg st="7" end="7"/>
                                            </p:txEl>
                                          </p:spTgt>
                                        </p:tgtEl>
                                        <p:attrNameLst>
                                          <p:attrName>style.visibility</p:attrName>
                                        </p:attrNameLst>
                                      </p:cBhvr>
                                      <p:to>
                                        <p:strVal val="visible"/>
                                      </p:to>
                                    </p:set>
                                    <p:animEffect transition="in" filter="box(in)">
                                      <p:cBhvr>
                                        <p:cTn id="42" dur="500"/>
                                        <p:tgtEl>
                                          <p:spTgt spid="104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3"/>
        <p:cNvGrpSpPr/>
        <p:nvPr/>
      </p:nvGrpSpPr>
      <p:grpSpPr>
        <a:xfrm>
          <a:off x="0" y="0"/>
          <a:ext cx="0" cy="0"/>
          <a:chOff x="0" y="0"/>
          <a:chExt cx="0" cy="0"/>
        </a:xfrm>
      </p:grpSpPr>
      <p:sp useBgFill="1">
        <p:nvSpPr>
          <p:cNvPr id="262" name="Rectangle 26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Rectangle 27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Google Shape;254;p17"/>
          <p:cNvSpPr txBox="1">
            <a:spLocks noGrp="1"/>
          </p:cNvSpPr>
          <p:nvPr>
            <p:ph type="title"/>
          </p:nvPr>
        </p:nvSpPr>
        <p:spPr>
          <a:xfrm>
            <a:off x="964760" y="804328"/>
            <a:ext cx="6091312" cy="1205821"/>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800"/>
              <a:buFont typeface="Comic Sans MS"/>
              <a:buNone/>
            </a:pPr>
            <a:r>
              <a:rPr lang="en-GB" sz="4000">
                <a:solidFill>
                  <a:srgbClr val="FEFFFF"/>
                </a:solidFill>
                <a:latin typeface="Comic Sans MS"/>
                <a:ea typeface="Comic Sans MS"/>
                <a:cs typeface="Comic Sans MS"/>
                <a:sym typeface="Comic Sans MS"/>
              </a:rPr>
              <a:t>Medicines</a:t>
            </a:r>
            <a:endParaRPr lang="en-GB" sz="4000">
              <a:solidFill>
                <a:srgbClr val="FEFFFF"/>
              </a:solidFill>
            </a:endParaRPr>
          </a:p>
        </p:txBody>
      </p:sp>
      <p:sp>
        <p:nvSpPr>
          <p:cNvPr id="255" name="Google Shape;255;p17"/>
          <p:cNvSpPr txBox="1">
            <a:spLocks noGrp="1"/>
          </p:cNvSpPr>
          <p:nvPr>
            <p:ph type="body" idx="1"/>
          </p:nvPr>
        </p:nvSpPr>
        <p:spPr>
          <a:xfrm>
            <a:off x="1282189" y="2494450"/>
            <a:ext cx="5773883" cy="3563159"/>
          </a:xfrm>
          <a:prstGeom prst="rect">
            <a:avLst/>
          </a:prstGeom>
        </p:spPr>
        <p:txBody>
          <a:bodyPr spcFirstLastPara="1" lIns="91425" tIns="45700" rIns="91425" bIns="45700" anchorCtr="0">
            <a:normAutofit/>
          </a:bodyPr>
          <a:lstStyle/>
          <a:p>
            <a:pPr marL="0" lvl="0" indent="0" rtl="0">
              <a:spcBef>
                <a:spcPts val="0"/>
              </a:spcBef>
              <a:spcAft>
                <a:spcPts val="0"/>
              </a:spcAft>
              <a:buNone/>
            </a:pPr>
            <a:endParaRPr lang="en-GB" sz="2400" dirty="0"/>
          </a:p>
          <a:p>
            <a:pPr marL="228600" lvl="0" indent="-228600" rtl="0">
              <a:spcBef>
                <a:spcPts val="1000"/>
              </a:spcBef>
              <a:spcAft>
                <a:spcPts val="0"/>
              </a:spcAft>
              <a:buClr>
                <a:schemeClr val="dk1"/>
              </a:buClr>
              <a:buSzPts val="1800"/>
              <a:buChar char="•"/>
            </a:pPr>
            <a:r>
              <a:rPr lang="en-GB" sz="2400" dirty="0">
                <a:latin typeface="Comic Sans MS"/>
                <a:ea typeface="Comic Sans MS"/>
                <a:cs typeface="Comic Sans MS"/>
                <a:sym typeface="Comic Sans MS"/>
              </a:rPr>
              <a:t>Keep office informed of any changes.</a:t>
            </a:r>
          </a:p>
          <a:p>
            <a:pPr marL="228600" lvl="0" indent="-228600" rtl="0">
              <a:spcBef>
                <a:spcPts val="1000"/>
              </a:spcBef>
              <a:spcAft>
                <a:spcPts val="0"/>
              </a:spcAft>
              <a:buClr>
                <a:schemeClr val="dk1"/>
              </a:buClr>
              <a:buSzPts val="1800"/>
              <a:buChar char="•"/>
            </a:pPr>
            <a:r>
              <a:rPr lang="en-GB" sz="2400" dirty="0">
                <a:latin typeface="Comic Sans MS"/>
                <a:sym typeface="Comic Sans MS"/>
              </a:rPr>
              <a:t>Please collect any current medicines from the Year 3 staff at the end of term and check that they are up to date ready for September.</a:t>
            </a:r>
            <a:endParaRPr lang="en-GB" sz="2400" dirty="0"/>
          </a:p>
        </p:txBody>
      </p:sp>
      <p:pic>
        <p:nvPicPr>
          <p:cNvPr id="256" name="Google Shape;256;p17" descr="Image result for burgundy school uniform transparent background"/>
          <p:cNvPicPr preferRelativeResize="0"/>
          <p:nvPr/>
        </p:nvPicPr>
        <p:blipFill rotWithShape="1">
          <a:blip r:embed="rId3"/>
          <a:stretch/>
        </p:blipFill>
        <p:spPr>
          <a:xfrm>
            <a:off x="8024706" y="1151316"/>
            <a:ext cx="3343407" cy="1671703"/>
          </a:xfrm>
          <a:prstGeom prst="rect">
            <a:avLst/>
          </a:prstGeom>
          <a:noFill/>
        </p:spPr>
      </p:pic>
      <p:pic>
        <p:nvPicPr>
          <p:cNvPr id="257" name="Google Shape;257;p17" descr="Image result for southridge first school logo"/>
          <p:cNvPicPr preferRelativeResize="0"/>
          <p:nvPr/>
        </p:nvPicPr>
        <p:blipFill rotWithShape="1">
          <a:blip r:embed="rId4"/>
          <a:srcRect b="18143"/>
          <a:stretch/>
        </p:blipFill>
        <p:spPr>
          <a:xfrm>
            <a:off x="8024706" y="3995294"/>
            <a:ext cx="3340358" cy="178947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useBgFill="1">
        <p:nvSpPr>
          <p:cNvPr id="271" name="Rectangle 270">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Rectangle 280">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Google Shape;263;g13676a75273_0_24"/>
          <p:cNvSpPr txBox="1">
            <a:spLocks noGrp="1"/>
          </p:cNvSpPr>
          <p:nvPr>
            <p:ph type="title"/>
          </p:nvPr>
        </p:nvSpPr>
        <p:spPr>
          <a:xfrm>
            <a:off x="964760" y="804328"/>
            <a:ext cx="6091312" cy="1205821"/>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800"/>
              <a:buFont typeface="Comic Sans MS"/>
              <a:buNone/>
            </a:pPr>
            <a:r>
              <a:rPr lang="en-GB" sz="4000">
                <a:solidFill>
                  <a:srgbClr val="FEFFFF"/>
                </a:solidFill>
                <a:latin typeface="Comic Sans MS"/>
                <a:ea typeface="Comic Sans MS"/>
                <a:cs typeface="Comic Sans MS"/>
                <a:sym typeface="Comic Sans MS"/>
              </a:rPr>
              <a:t>Autumn Term Enrichment</a:t>
            </a:r>
            <a:endParaRPr lang="en-GB" sz="4000">
              <a:solidFill>
                <a:srgbClr val="FEFFFF"/>
              </a:solidFill>
            </a:endParaRPr>
          </a:p>
        </p:txBody>
      </p:sp>
      <p:pic>
        <p:nvPicPr>
          <p:cNvPr id="265" name="Google Shape;265;g13676a75273_0_24" descr="Image result for burgundy school uniform transparent background"/>
          <p:cNvPicPr preferRelativeResize="0"/>
          <p:nvPr/>
        </p:nvPicPr>
        <p:blipFill rotWithShape="1">
          <a:blip r:embed="rId3"/>
          <a:stretch/>
        </p:blipFill>
        <p:spPr>
          <a:xfrm>
            <a:off x="8024706" y="682370"/>
            <a:ext cx="3343407" cy="1671703"/>
          </a:xfrm>
          <a:prstGeom prst="rect">
            <a:avLst/>
          </a:prstGeom>
          <a:noFill/>
        </p:spPr>
      </p:pic>
      <p:sp>
        <p:nvSpPr>
          <p:cNvPr id="264" name="Google Shape;264;g13676a75273_0_24"/>
          <p:cNvSpPr txBox="1">
            <a:spLocks noGrp="1"/>
          </p:cNvSpPr>
          <p:nvPr>
            <p:ph type="body" idx="1"/>
          </p:nvPr>
        </p:nvSpPr>
        <p:spPr>
          <a:xfrm>
            <a:off x="1282189" y="2494450"/>
            <a:ext cx="5773883" cy="3563159"/>
          </a:xfrm>
          <a:prstGeom prst="rect">
            <a:avLst/>
          </a:prstGeom>
        </p:spPr>
        <p:txBody>
          <a:bodyPr spcFirstLastPara="1" lIns="91425" tIns="45700" rIns="91425" bIns="45700" anchorCtr="0">
            <a:normAutofit/>
          </a:bodyPr>
          <a:lstStyle/>
          <a:p>
            <a:pPr marL="228600" lvl="0" indent="0" rtl="0">
              <a:spcBef>
                <a:spcPts val="1000"/>
              </a:spcBef>
              <a:spcAft>
                <a:spcPts val="0"/>
              </a:spcAft>
              <a:buSzPts val="1800"/>
              <a:buNone/>
            </a:pPr>
            <a:endParaRPr lang="en-GB" sz="2000" dirty="0">
              <a:latin typeface="Comic Sans MS"/>
              <a:ea typeface="Comic Sans MS"/>
              <a:cs typeface="Comic Sans MS"/>
              <a:sym typeface="Comic Sans MS"/>
            </a:endParaRPr>
          </a:p>
          <a:p>
            <a:pPr marL="228600" lvl="0" indent="0" rtl="0">
              <a:spcBef>
                <a:spcPts val="1000"/>
              </a:spcBef>
              <a:spcAft>
                <a:spcPts val="0"/>
              </a:spcAft>
              <a:buSzPts val="1800"/>
              <a:buNone/>
            </a:pPr>
            <a:r>
              <a:rPr lang="en-GB" sz="2000" dirty="0">
                <a:latin typeface="Comic Sans MS"/>
                <a:ea typeface="Comic Sans MS"/>
                <a:cs typeface="Comic Sans MS"/>
                <a:sym typeface="Comic Sans MS"/>
              </a:rPr>
              <a:t>To support our learning in History we will be hosting visitors from Durham University. </a:t>
            </a:r>
          </a:p>
          <a:p>
            <a:pPr marL="228600" lvl="0" indent="0" rtl="0">
              <a:spcBef>
                <a:spcPts val="1000"/>
              </a:spcBef>
              <a:spcAft>
                <a:spcPts val="0"/>
              </a:spcAft>
              <a:buSzPts val="1800"/>
              <a:buNone/>
            </a:pPr>
            <a:r>
              <a:rPr lang="en-GB" sz="2000" dirty="0">
                <a:latin typeface="Comic Sans MS"/>
                <a:ea typeface="Comic Sans MS"/>
                <a:cs typeface="Comic Sans MS"/>
                <a:sym typeface="Comic Sans MS"/>
              </a:rPr>
              <a:t>During this visit, the children will learn about the Egyptian life and get to have a close look at some artefacts. They may even partake in a drama workshop.</a:t>
            </a:r>
          </a:p>
          <a:p>
            <a:pPr marL="228600" lvl="0" indent="0" rtl="0">
              <a:spcBef>
                <a:spcPts val="1000"/>
              </a:spcBef>
              <a:spcAft>
                <a:spcPts val="0"/>
              </a:spcAft>
              <a:buSzPts val="1800"/>
              <a:buNone/>
            </a:pPr>
            <a:r>
              <a:rPr lang="en-GB" sz="2000" dirty="0">
                <a:latin typeface="Comic Sans MS"/>
                <a:ea typeface="Comic Sans MS"/>
                <a:cs typeface="Comic Sans MS"/>
                <a:sym typeface="Comic Sans MS"/>
              </a:rPr>
              <a:t>The approximate voluntary contribution for this will be £5.</a:t>
            </a:r>
          </a:p>
        </p:txBody>
      </p:sp>
      <p:pic>
        <p:nvPicPr>
          <p:cNvPr id="3" name="Picture 2">
            <a:extLst>
              <a:ext uri="{FF2B5EF4-FFF2-40B4-BE49-F238E27FC236}">
                <a16:creationId xmlns:a16="http://schemas.microsoft.com/office/drawing/2014/main" id="{FB14980B-9EE4-EB93-3C9F-BC556A8D443F}"/>
              </a:ext>
            </a:extLst>
          </p:cNvPr>
          <p:cNvPicPr>
            <a:picLocks noChangeAspect="1"/>
          </p:cNvPicPr>
          <p:nvPr/>
        </p:nvPicPr>
        <p:blipFill>
          <a:blip r:embed="rId4"/>
          <a:stretch>
            <a:fillRect/>
          </a:stretch>
        </p:blipFill>
        <p:spPr>
          <a:xfrm>
            <a:off x="8294851" y="2529756"/>
            <a:ext cx="2788804" cy="1833639"/>
          </a:xfrm>
          <a:prstGeom prst="rect">
            <a:avLst/>
          </a:prstGeom>
        </p:spPr>
      </p:pic>
      <p:pic>
        <p:nvPicPr>
          <p:cNvPr id="266" name="Google Shape;266;g13676a75273_0_24" descr="Image result for southridge first school logo"/>
          <p:cNvPicPr preferRelativeResize="0"/>
          <p:nvPr/>
        </p:nvPicPr>
        <p:blipFill rotWithShape="1">
          <a:blip r:embed="rId5"/>
          <a:srcRect b="18146"/>
          <a:stretch/>
        </p:blipFill>
        <p:spPr>
          <a:xfrm>
            <a:off x="8035163" y="4490560"/>
            <a:ext cx="3319444" cy="17782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69"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71"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7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75" name="Rectangle 19474">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458" name="Rectangle 2">
            <a:extLst>
              <a:ext uri="{FF2B5EF4-FFF2-40B4-BE49-F238E27FC236}">
                <a16:creationId xmlns:a16="http://schemas.microsoft.com/office/drawing/2014/main" id="{D0B708C3-EA5F-2F3D-A368-D94181961E64}"/>
              </a:ext>
            </a:extLst>
          </p:cNvPr>
          <p:cNvSpPr>
            <a:spLocks noGrp="1" noChangeArrowheads="1"/>
          </p:cNvSpPr>
          <p:nvPr>
            <p:ph type="title"/>
          </p:nvPr>
        </p:nvSpPr>
        <p:spPr>
          <a:xfrm>
            <a:off x="964760" y="804328"/>
            <a:ext cx="6091312" cy="1205821"/>
          </a:xfrm>
        </p:spPr>
        <p:txBody>
          <a:bodyPr>
            <a:normAutofit/>
          </a:bodyPr>
          <a:lstStyle/>
          <a:p>
            <a:pPr eaLnBrk="1" hangingPunct="1"/>
            <a:r>
              <a:rPr lang="cy-GB" altLang="en-US" sz="4000">
                <a:solidFill>
                  <a:srgbClr val="FEFFFF"/>
                </a:solidFill>
                <a:latin typeface="Comic Sans MS" panose="030F0702030302020204" pitchFamily="66" charset="0"/>
              </a:rPr>
              <a:t>Finally:-</a:t>
            </a:r>
            <a:endParaRPr lang="en-US" altLang="en-US" sz="4000">
              <a:solidFill>
                <a:srgbClr val="FEFFFF"/>
              </a:solidFill>
              <a:latin typeface="Comic Sans MS" panose="030F0702030302020204" pitchFamily="66" charset="0"/>
            </a:endParaRPr>
          </a:p>
        </p:txBody>
      </p:sp>
      <p:sp>
        <p:nvSpPr>
          <p:cNvPr id="19459" name="Rectangle 3">
            <a:extLst>
              <a:ext uri="{FF2B5EF4-FFF2-40B4-BE49-F238E27FC236}">
                <a16:creationId xmlns:a16="http://schemas.microsoft.com/office/drawing/2014/main" id="{3D82E011-B6C4-24F8-86C5-36BD2003224E}"/>
              </a:ext>
            </a:extLst>
          </p:cNvPr>
          <p:cNvSpPr>
            <a:spLocks noGrp="1" noChangeArrowheads="1"/>
          </p:cNvSpPr>
          <p:nvPr>
            <p:ph type="body" idx="1"/>
          </p:nvPr>
        </p:nvSpPr>
        <p:spPr>
          <a:xfrm>
            <a:off x="1282189" y="2494450"/>
            <a:ext cx="5773883" cy="3563159"/>
          </a:xfrm>
        </p:spPr>
        <p:txBody>
          <a:bodyPr>
            <a:normAutofit lnSpcReduction="10000"/>
          </a:bodyPr>
          <a:lstStyle/>
          <a:p>
            <a:pPr eaLnBrk="1" hangingPunct="1"/>
            <a:r>
              <a:rPr lang="cy-GB" altLang="en-US" sz="2000" dirty="0">
                <a:latin typeface="Comic Sans MS" panose="030F0702030302020204" pitchFamily="66" charset="0"/>
              </a:rPr>
              <a:t>We run a healthy tuckshop on a Tuesday and Thursday break time – items 30p which helps go towards and end of year treat.</a:t>
            </a:r>
          </a:p>
          <a:p>
            <a:pPr eaLnBrk="1" hangingPunct="1"/>
            <a:r>
              <a:rPr lang="cy-GB" altLang="en-US" sz="2000" dirty="0">
                <a:latin typeface="Comic Sans MS" panose="030F0702030302020204" pitchFamily="66" charset="0"/>
              </a:rPr>
              <a:t>We hope you have a restful and enjoyable Summer holiday and we look forward to seeing you all again in September. </a:t>
            </a:r>
          </a:p>
          <a:p>
            <a:pPr eaLnBrk="1" hangingPunct="1"/>
            <a:r>
              <a:rPr lang="cy-GB" altLang="en-US" sz="2000" dirty="0">
                <a:latin typeface="Comic Sans MS" panose="030F0702030302020204" pitchFamily="66" charset="0"/>
              </a:rPr>
              <a:t>No official homework is set, but try to ensure that children still read, tell the time and practise mental maths and times table facts.</a:t>
            </a:r>
          </a:p>
          <a:p>
            <a:pPr eaLnBrk="1" hangingPunct="1"/>
            <a:r>
              <a:rPr lang="cy-GB" altLang="en-US" sz="2000" dirty="0">
                <a:latin typeface="Comic Sans MS" panose="030F0702030302020204" pitchFamily="66" charset="0"/>
                <a:hlinkClick r:id="rId2"/>
              </a:rPr>
              <a:t>www.timestables.co.uk</a:t>
            </a:r>
            <a:endParaRPr lang="cy-GB" altLang="en-US" sz="2000" dirty="0">
              <a:latin typeface="Comic Sans MS" panose="030F0702030302020204" pitchFamily="66" charset="0"/>
            </a:endParaRPr>
          </a:p>
          <a:p>
            <a:pPr eaLnBrk="1" hangingPunct="1"/>
            <a:endParaRPr lang="en-US" altLang="en-US" sz="2000" dirty="0">
              <a:latin typeface="Comic Sans MS" panose="030F0702030302020204" pitchFamily="66" charset="0"/>
            </a:endParaRPr>
          </a:p>
        </p:txBody>
      </p:sp>
      <p:pic>
        <p:nvPicPr>
          <p:cNvPr id="3" name="Picture 2">
            <a:extLst>
              <a:ext uri="{FF2B5EF4-FFF2-40B4-BE49-F238E27FC236}">
                <a16:creationId xmlns:a16="http://schemas.microsoft.com/office/drawing/2014/main" id="{AAFA0783-1FD4-2436-49C6-F910782507B7}"/>
              </a:ext>
            </a:extLst>
          </p:cNvPr>
          <p:cNvPicPr>
            <a:picLocks noChangeAspect="1"/>
          </p:cNvPicPr>
          <p:nvPr/>
        </p:nvPicPr>
        <p:blipFill>
          <a:blip r:embed="rId3"/>
          <a:stretch>
            <a:fillRect/>
          </a:stretch>
        </p:blipFill>
        <p:spPr>
          <a:xfrm>
            <a:off x="8024706" y="645626"/>
            <a:ext cx="3343407" cy="2683084"/>
          </a:xfrm>
          <a:prstGeom prst="rect">
            <a:avLst/>
          </a:prstGeom>
        </p:spPr>
      </p:pic>
      <p:pic>
        <p:nvPicPr>
          <p:cNvPr id="19460" name="Picture 5" descr="nature,sunshine,weather">
            <a:extLst>
              <a:ext uri="{FF2B5EF4-FFF2-40B4-BE49-F238E27FC236}">
                <a16:creationId xmlns:a16="http://schemas.microsoft.com/office/drawing/2014/main" id="{7FECCBF1-1D1E-BBD4-673E-A726884CE9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16150" y="3511296"/>
            <a:ext cx="2757470" cy="27574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Any Questions?</a:t>
            </a:r>
            <a:endParaRPr dirty="0"/>
          </a:p>
        </p:txBody>
      </p:sp>
      <p:sp>
        <p:nvSpPr>
          <p:cNvPr id="273" name="Google Shape;273;p18"/>
          <p:cNvSpPr txBox="1">
            <a:spLocks noGrp="1"/>
          </p:cNvSpPr>
          <p:nvPr>
            <p:ph type="body" idx="1"/>
          </p:nvPr>
        </p:nvSpPr>
        <p:spPr>
          <a:xfrm>
            <a:off x="838200" y="1503652"/>
            <a:ext cx="10515600" cy="51378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latin typeface="Comic Sans MS"/>
                <a:ea typeface="Comic Sans MS"/>
                <a:cs typeface="Comic Sans MS"/>
                <a:sym typeface="Comic Sans MS"/>
              </a:rPr>
              <a:t>We hope that this presentation has provided you with the information you need as your child prepares to transition into their final year at Southridge. We are looking forward to working with you all next year, however if you have anything that you would like to share with us, please do get in touch.  </a:t>
            </a:r>
            <a:endParaRPr dirty="0"/>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lang="en-GB"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latin typeface="Comic Sans MS"/>
                <a:ea typeface="Comic Sans MS"/>
                <a:cs typeface="Comic Sans MS"/>
                <a:sym typeface="Comic Sans MS"/>
              </a:rPr>
              <a:t>Mrs McIntosh   </a:t>
            </a:r>
            <a:r>
              <a:rPr lang="en-GB" sz="1800" u="sng" dirty="0">
                <a:solidFill>
                  <a:schemeClr val="hlink"/>
                </a:solidFill>
                <a:latin typeface="Comic Sans MS"/>
                <a:ea typeface="Comic Sans MS"/>
                <a:cs typeface="Comic Sans MS"/>
                <a:sym typeface="Comic Sans MS"/>
                <a:hlinkClick r:id="rId3"/>
              </a:rPr>
              <a:t>sharon.mcintosh@ntlp.org.uk</a:t>
            </a:r>
            <a:endParaRPr lang="en-GB" sz="1800" u="sng" dirty="0">
              <a:solidFill>
                <a:schemeClr val="hlink"/>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lang="en-GB" sz="1800" u="sng" dirty="0">
              <a:solidFill>
                <a:schemeClr val="hlink"/>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solidFill>
                  <a:schemeClr val="tx1"/>
                </a:solidFill>
                <a:latin typeface="Comic Sans MS"/>
                <a:ea typeface="Comic Sans MS"/>
                <a:cs typeface="Comic Sans MS"/>
                <a:sym typeface="Comic Sans MS"/>
              </a:rPr>
              <a:t>Mrs Statham      </a:t>
            </a:r>
            <a:r>
              <a:rPr lang="en-GB" sz="1800" dirty="0">
                <a:solidFill>
                  <a:schemeClr val="tx1"/>
                </a:solidFill>
                <a:latin typeface="Comic Sans MS"/>
                <a:ea typeface="Comic Sans MS"/>
                <a:cs typeface="Comic Sans MS"/>
                <a:sym typeface="Comic Sans MS"/>
                <a:hlinkClick r:id="rId4"/>
              </a:rPr>
              <a:t>Lucy.Statham@southridgefirst.org.uk</a:t>
            </a:r>
            <a:endParaRPr lang="en-GB" sz="1800" dirty="0">
              <a:solidFill>
                <a:schemeClr val="tx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lang="en-GB" sz="1800" dirty="0">
              <a:solidFill>
                <a:schemeClr val="tx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latin typeface="Comic Sans MS"/>
                <a:ea typeface="Comic Sans MS"/>
                <a:cs typeface="Comic Sans MS"/>
                <a:sym typeface="Comic Sans MS"/>
              </a:rPr>
              <a:t>Mr O’Hara        </a:t>
            </a:r>
            <a:r>
              <a:rPr lang="en-GB" sz="1800" u="sng" dirty="0">
                <a:solidFill>
                  <a:schemeClr val="hlink"/>
                </a:solidFill>
                <a:latin typeface="Comic Sans MS"/>
                <a:ea typeface="Comic Sans MS"/>
                <a:cs typeface="Comic Sans MS"/>
                <a:sym typeface="Comic Sans MS"/>
                <a:hlinkClick r:id="rId5"/>
              </a:rPr>
              <a:t>S</a:t>
            </a:r>
            <a:r>
              <a:rPr lang="en-GB" sz="1800" u="sng" dirty="0">
                <a:solidFill>
                  <a:schemeClr val="hlink"/>
                </a:solidFill>
                <a:latin typeface="Comic Sans MS"/>
                <a:ea typeface="Comic Sans MS"/>
                <a:cs typeface="Comic Sans MS"/>
                <a:sym typeface="Comic Sans MS"/>
              </a:rPr>
              <a:t>tephen.o</a:t>
            </a:r>
            <a:r>
              <a:rPr lang="en-GB" sz="1800" u="sng" dirty="0">
                <a:solidFill>
                  <a:schemeClr val="hlink"/>
                </a:solidFill>
                <a:latin typeface="Comic Sans MS"/>
                <a:ea typeface="Comic Sans MS"/>
                <a:cs typeface="Comic Sans MS"/>
                <a:sym typeface="Comic Sans MS"/>
                <a:hlinkClick r:id="rId6"/>
              </a:rPr>
              <a:t>hara@ntlp.org.uk</a:t>
            </a:r>
            <a:endParaRPr lang="en-GB" sz="1800" u="sng" dirty="0">
              <a:solidFill>
                <a:schemeClr val="hlink"/>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p:txBody>
      </p:sp>
      <p:pic>
        <p:nvPicPr>
          <p:cNvPr id="274" name="Google Shape;274;p18" descr="Image result for burgundy school uniform transparent background"/>
          <p:cNvPicPr preferRelativeResize="0"/>
          <p:nvPr/>
        </p:nvPicPr>
        <p:blipFill rotWithShape="1">
          <a:blip r:embed="rId7">
            <a:alphaModFix/>
          </a:blip>
          <a:srcRect/>
          <a:stretch/>
        </p:blipFill>
        <p:spPr>
          <a:xfrm>
            <a:off x="9696450" y="127206"/>
            <a:ext cx="2395258" cy="1197629"/>
          </a:xfrm>
          <a:prstGeom prst="rect">
            <a:avLst/>
          </a:prstGeom>
          <a:noFill/>
          <a:ln>
            <a:noFill/>
          </a:ln>
        </p:spPr>
      </p:pic>
      <p:pic>
        <p:nvPicPr>
          <p:cNvPr id="275" name="Google Shape;275;p18" descr="Image result for southridge first school logo"/>
          <p:cNvPicPr preferRelativeResize="0"/>
          <p:nvPr/>
        </p:nvPicPr>
        <p:blipFill rotWithShape="1">
          <a:blip r:embed="rId8">
            <a:alphaModFix/>
          </a:blip>
          <a:srcRect b="18143"/>
          <a:stretch/>
        </p:blipFill>
        <p:spPr>
          <a:xfrm>
            <a:off x="-698077" y="112163"/>
            <a:ext cx="3072554" cy="16459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Routines</a:t>
            </a:r>
            <a:endParaRPr lang="en-GB" dirty="0"/>
          </a:p>
        </p:txBody>
      </p:sp>
      <p:sp>
        <p:nvSpPr>
          <p:cNvPr id="117" name="Google Shape;117;p4"/>
          <p:cNvSpPr txBox="1">
            <a:spLocks noGrp="1"/>
          </p:cNvSpPr>
          <p:nvPr>
            <p:ph type="body" idx="1"/>
          </p:nvPr>
        </p:nvSpPr>
        <p:spPr>
          <a:xfrm>
            <a:off x="838199" y="1480512"/>
            <a:ext cx="10955867" cy="5147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2000" dirty="0">
                <a:latin typeface="Comic Sans MS" panose="030F0702030302020204" pitchFamily="66" charset="0"/>
                <a:ea typeface="Comic Sans MS"/>
                <a:cs typeface="Comic Sans MS"/>
                <a:sym typeface="Comic Sans MS"/>
              </a:rPr>
              <a:t>School drop-off is from 8:45 – 8:55.  Year 4 children cross the yard with their adult and enter through their classroom door which is up the mobile ramp.</a:t>
            </a:r>
          </a:p>
          <a:p>
            <a:pPr marL="228600" lvl="0" indent="-228600" algn="l" rtl="0">
              <a:lnSpc>
                <a:spcPct val="90000"/>
              </a:lnSpc>
              <a:spcBef>
                <a:spcPts val="0"/>
              </a:spcBef>
              <a:spcAft>
                <a:spcPts val="0"/>
              </a:spcAft>
              <a:buClr>
                <a:schemeClr val="dk1"/>
              </a:buClr>
              <a:buSzPts val="1800"/>
              <a:buChar char="•"/>
            </a:pPr>
            <a:endParaRPr lang="en-GB" sz="2000" dirty="0">
              <a:latin typeface="Comic Sans MS" panose="030F0702030302020204" pitchFamily="66" charset="0"/>
            </a:endParaRPr>
          </a:p>
          <a:p>
            <a:pPr marL="228600" lvl="0" indent="-114300" algn="l" rtl="0">
              <a:lnSpc>
                <a:spcPct val="90000"/>
              </a:lnSpc>
              <a:spcBef>
                <a:spcPts val="1000"/>
              </a:spcBef>
              <a:spcAft>
                <a:spcPts val="0"/>
              </a:spcAft>
              <a:buClr>
                <a:schemeClr val="dk1"/>
              </a:buClr>
              <a:buSzPts val="1800"/>
              <a:buNone/>
            </a:pPr>
            <a:endParaRPr lang="en-GB" sz="2000" dirty="0">
              <a:latin typeface="Comic Sans MS" panose="030F0702030302020204" pitchFamily="66" charset="0"/>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2000" dirty="0">
                <a:latin typeface="Comic Sans MS" panose="030F0702030302020204" pitchFamily="66" charset="0"/>
                <a:ea typeface="Comic Sans MS"/>
                <a:cs typeface="Comic Sans MS"/>
                <a:sym typeface="Comic Sans MS"/>
              </a:rPr>
              <a:t>Playtimes and lunchtime are the same timings as they were last year.</a:t>
            </a:r>
            <a:endParaRPr lang="en-GB" sz="2000" dirty="0">
              <a:latin typeface="Comic Sans MS" panose="030F0702030302020204" pitchFamily="66" charset="0"/>
            </a:endParaRPr>
          </a:p>
          <a:p>
            <a:pPr marL="228600" lvl="0" indent="-114300" algn="l" rtl="0">
              <a:lnSpc>
                <a:spcPct val="90000"/>
              </a:lnSpc>
              <a:spcBef>
                <a:spcPts val="1000"/>
              </a:spcBef>
              <a:spcAft>
                <a:spcPts val="0"/>
              </a:spcAft>
              <a:buClr>
                <a:schemeClr val="dk1"/>
              </a:buClr>
              <a:buSzPts val="1800"/>
              <a:buNone/>
            </a:pPr>
            <a:endParaRPr lang="en-GB" sz="2000" dirty="0">
              <a:latin typeface="Comic Sans MS" panose="030F0702030302020204" pitchFamily="66" charset="0"/>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2000" dirty="0">
                <a:latin typeface="Comic Sans MS" panose="030F0702030302020204" pitchFamily="66" charset="0"/>
                <a:ea typeface="Comic Sans MS"/>
                <a:cs typeface="Comic Sans MS"/>
                <a:sym typeface="Comic Sans MS"/>
              </a:rPr>
              <a:t>At home time children leave from </a:t>
            </a:r>
            <a:r>
              <a:rPr lang="en-GB" sz="2000" b="1" dirty="0">
                <a:latin typeface="Comic Sans MS" panose="030F0702030302020204" pitchFamily="66" charset="0"/>
                <a:ea typeface="Comic Sans MS"/>
                <a:cs typeface="Comic Sans MS"/>
                <a:sym typeface="Comic Sans MS"/>
              </a:rPr>
              <a:t>the yard </a:t>
            </a:r>
            <a:r>
              <a:rPr lang="en-GB" sz="2000" dirty="0">
                <a:latin typeface="Comic Sans MS" panose="030F0702030302020204" pitchFamily="66" charset="0"/>
                <a:ea typeface="Comic Sans MS"/>
                <a:cs typeface="Comic Sans MS"/>
                <a:sym typeface="Comic Sans MS"/>
              </a:rPr>
              <a:t>and not the Year 4 classroom between 3:20 – 3:30</a:t>
            </a:r>
          </a:p>
          <a:p>
            <a:pPr eaLnBrk="1" hangingPunct="1">
              <a:lnSpc>
                <a:spcPct val="90000"/>
              </a:lnSpc>
            </a:pPr>
            <a:r>
              <a:rPr lang="en-GB" altLang="en-US" sz="2000" dirty="0">
                <a:latin typeface="Comic Sans MS" panose="030F0702030302020204" pitchFamily="66" charset="0"/>
              </a:rPr>
              <a:t>Lessons start 8:55am</a:t>
            </a:r>
          </a:p>
          <a:p>
            <a:pPr eaLnBrk="1" hangingPunct="1">
              <a:lnSpc>
                <a:spcPct val="90000"/>
              </a:lnSpc>
            </a:pPr>
            <a:r>
              <a:rPr lang="en-GB" altLang="en-US" sz="2000" dirty="0">
                <a:latin typeface="Comic Sans MS" panose="030F0702030302020204" pitchFamily="66" charset="0"/>
              </a:rPr>
              <a:t>Pace</a:t>
            </a:r>
          </a:p>
          <a:p>
            <a:pPr eaLnBrk="1" hangingPunct="1">
              <a:lnSpc>
                <a:spcPct val="90000"/>
              </a:lnSpc>
            </a:pPr>
            <a:r>
              <a:rPr lang="en-GB" altLang="en-US" sz="2000" dirty="0">
                <a:latin typeface="Comic Sans MS" panose="030F0702030302020204" pitchFamily="66" charset="0"/>
              </a:rPr>
              <a:t>Must have written permission for children walking to/from school on own. This will usually begin after Easter.</a:t>
            </a:r>
          </a:p>
          <a:p>
            <a:pPr marL="228600" lvl="0" indent="-101600" algn="l" rtl="0">
              <a:lnSpc>
                <a:spcPct val="90000"/>
              </a:lnSpc>
              <a:spcBef>
                <a:spcPts val="1000"/>
              </a:spcBef>
              <a:spcAft>
                <a:spcPts val="0"/>
              </a:spcAft>
              <a:buClr>
                <a:schemeClr val="dk1"/>
              </a:buClr>
              <a:buSzPts val="2000"/>
              <a:buNone/>
            </a:pPr>
            <a:endParaRPr lang="en-GB" sz="2000" dirty="0">
              <a:latin typeface="Comic Sans MS"/>
              <a:ea typeface="Comic Sans MS"/>
              <a:cs typeface="Comic Sans MS"/>
              <a:sym typeface="Comic Sans MS"/>
            </a:endParaRPr>
          </a:p>
        </p:txBody>
      </p:sp>
      <p:pic>
        <p:nvPicPr>
          <p:cNvPr id="118" name="Google Shape;118;p4" descr="Image result for burgundy school uniform transparent background"/>
          <p:cNvPicPr preferRelativeResize="0"/>
          <p:nvPr/>
        </p:nvPicPr>
        <p:blipFill rotWithShape="1">
          <a:blip r:embed="rId3">
            <a:alphaModFix/>
          </a:blip>
          <a:srcRect/>
          <a:stretch/>
        </p:blipFill>
        <p:spPr>
          <a:xfrm>
            <a:off x="9404112" y="230188"/>
            <a:ext cx="2500647" cy="1250324"/>
          </a:xfrm>
          <a:prstGeom prst="rect">
            <a:avLst/>
          </a:prstGeom>
          <a:noFill/>
          <a:ln>
            <a:noFill/>
          </a:ln>
        </p:spPr>
      </p:pic>
      <p:pic>
        <p:nvPicPr>
          <p:cNvPr id="119" name="Google Shape;119;p4"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3676a75273_0_0"/>
          <p:cNvSpPr txBox="1">
            <a:spLocks noGrp="1"/>
          </p:cNvSpPr>
          <p:nvPr>
            <p:ph type="title"/>
          </p:nvPr>
        </p:nvSpPr>
        <p:spPr>
          <a:xfrm>
            <a:off x="815344" y="-92781"/>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Attendance</a:t>
            </a:r>
            <a:endParaRPr dirty="0"/>
          </a:p>
        </p:txBody>
      </p:sp>
      <p:sp>
        <p:nvSpPr>
          <p:cNvPr id="135" name="Google Shape;135;g13676a7527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dirty="0">
              <a:solidFill>
                <a:srgbClr val="FF0000"/>
              </a:solidFill>
            </a:endParaRPr>
          </a:p>
          <a:p>
            <a:pPr marL="0" lvl="0" indent="0" algn="l" rtl="0">
              <a:lnSpc>
                <a:spcPct val="90000"/>
              </a:lnSpc>
              <a:spcBef>
                <a:spcPts val="1000"/>
              </a:spcBef>
              <a:spcAft>
                <a:spcPts val="0"/>
              </a:spcAft>
              <a:buNone/>
            </a:pPr>
            <a:endParaRPr dirty="0">
              <a:solidFill>
                <a:srgbClr val="FF0000"/>
              </a:solidFill>
            </a:endParaRPr>
          </a:p>
        </p:txBody>
      </p:sp>
      <p:pic>
        <p:nvPicPr>
          <p:cNvPr id="136" name="Google Shape;136;g13676a75273_0_0"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37" name="Google Shape;137;g13676a75273_0_0"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pic>
        <p:nvPicPr>
          <p:cNvPr id="138" name="Google Shape;138;g13676a75273_0_0"/>
          <p:cNvPicPr preferRelativeResize="0"/>
          <p:nvPr/>
        </p:nvPicPr>
        <p:blipFill>
          <a:blip r:embed="rId5">
            <a:alphaModFix/>
          </a:blip>
          <a:stretch>
            <a:fillRect/>
          </a:stretch>
        </p:blipFill>
        <p:spPr>
          <a:xfrm>
            <a:off x="1956362" y="1027975"/>
            <a:ext cx="8233565" cy="5100327"/>
          </a:xfrm>
          <a:prstGeom prst="rect">
            <a:avLst/>
          </a:prstGeom>
          <a:noFill/>
          <a:ln>
            <a:noFill/>
          </a:ln>
        </p:spPr>
      </p:pic>
      <p:sp>
        <p:nvSpPr>
          <p:cNvPr id="8" name="TextBox 7">
            <a:extLst>
              <a:ext uri="{FF2B5EF4-FFF2-40B4-BE49-F238E27FC236}">
                <a16:creationId xmlns:a16="http://schemas.microsoft.com/office/drawing/2014/main" id="{A91011E4-4AA3-8149-B858-82AB1C71608C}"/>
              </a:ext>
            </a:extLst>
          </p:cNvPr>
          <p:cNvSpPr txBox="1"/>
          <p:nvPr/>
        </p:nvSpPr>
        <p:spPr>
          <a:xfrm>
            <a:off x="160256" y="6128302"/>
            <a:ext cx="11359299" cy="674031"/>
          </a:xfrm>
          <a:prstGeom prst="rect">
            <a:avLst/>
          </a:prstGeom>
          <a:noFill/>
        </p:spPr>
        <p:txBody>
          <a:bodyPr wrap="square">
            <a:spAutoFit/>
          </a:bodyPr>
          <a:lstStyle/>
          <a:p>
            <a:pPr marL="114300" indent="0" eaLnBrk="1" hangingPunct="1">
              <a:lnSpc>
                <a:spcPct val="90000"/>
              </a:lnSpc>
              <a:buNone/>
            </a:pPr>
            <a:r>
              <a:rPr lang="en-GB" altLang="en-US" sz="1400" dirty="0">
                <a:latin typeface="Comic Sans MS" panose="030F0702030302020204" pitchFamily="66" charset="0"/>
              </a:rPr>
              <a:t> (Lateness is recorded. If an absence falls below 90%, the pupil is classed as a persistent absentee. Government guidance is     therefore no holidays should be taken in term time. </a:t>
            </a:r>
            <a:r>
              <a:rPr lang="en-US" altLang="en-US" sz="1400" dirty="0">
                <a:latin typeface="Comic Sans MS" panose="030F0702030302020204" pitchFamily="66" charset="0"/>
              </a:rPr>
              <a:t>It is suggested if a pupil misses 2 weeks from every academic year, they will lose a whole year’s education altogether!)</a:t>
            </a:r>
            <a:endParaRPr lang="en-GB" altLang="en-US" sz="1400"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Communication</a:t>
            </a:r>
            <a:endParaRPr dirty="0"/>
          </a:p>
        </p:txBody>
      </p:sp>
      <p:sp>
        <p:nvSpPr>
          <p:cNvPr id="126" name="Google Shape;126;p5"/>
          <p:cNvSpPr txBox="1">
            <a:spLocks noGrp="1"/>
          </p:cNvSpPr>
          <p:nvPr>
            <p:ph type="body" idx="1"/>
          </p:nvPr>
        </p:nvSpPr>
        <p:spPr>
          <a:xfrm>
            <a:off x="838200" y="1825624"/>
            <a:ext cx="10515600" cy="5119705"/>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20000"/>
              </a:lnSpc>
              <a:spcBef>
                <a:spcPts val="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We are available at the bottom of the ramp each morning if you need to pass on a quick message.</a:t>
            </a:r>
          </a:p>
          <a:p>
            <a:pPr marL="0" lvl="0" indent="0" algn="l" rtl="0">
              <a:lnSpc>
                <a:spcPct val="120000"/>
              </a:lnSpc>
              <a:spcBef>
                <a:spcPts val="0"/>
              </a:spcBef>
              <a:spcAft>
                <a:spcPts val="0"/>
              </a:spcAft>
              <a:buClr>
                <a:schemeClr val="dk1"/>
              </a:buClr>
              <a:buSzPts val="1800"/>
              <a:buNone/>
            </a:pPr>
            <a:endParaRPr sz="2600" dirty="0">
              <a:latin typeface="Comic Sans MS" panose="030F0702030302020204" pitchFamily="66" charset="0"/>
            </a:endParaRPr>
          </a:p>
          <a:p>
            <a:pPr marL="228600" lvl="0" indent="-228600" algn="l" rtl="0">
              <a:lnSpc>
                <a:spcPct val="120000"/>
              </a:lnSpc>
              <a:spcBef>
                <a:spcPts val="100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If your child is in Breakfast Club, a message can be left with the staff or the main school office  - we will always endeavour to get back to you by the end of the school day.</a:t>
            </a:r>
          </a:p>
          <a:p>
            <a:pPr marL="228600" lvl="0" indent="-228600" algn="l" rtl="0">
              <a:lnSpc>
                <a:spcPct val="120000"/>
              </a:lnSpc>
              <a:spcBef>
                <a:spcPts val="1000"/>
              </a:spcBef>
              <a:spcAft>
                <a:spcPts val="0"/>
              </a:spcAft>
              <a:buClr>
                <a:schemeClr val="dk1"/>
              </a:buClr>
              <a:buSzPts val="1800"/>
              <a:buChar char="•"/>
            </a:pPr>
            <a:endParaRPr sz="2600" dirty="0">
              <a:latin typeface="Comic Sans MS" panose="030F0702030302020204" pitchFamily="66" charset="0"/>
            </a:endParaRPr>
          </a:p>
          <a:p>
            <a:pPr marL="228600" lvl="0" indent="-228600" algn="l" rtl="0">
              <a:lnSpc>
                <a:spcPct val="120000"/>
              </a:lnSpc>
              <a:spcBef>
                <a:spcPts val="100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We know that getting in touch can be more difficult for working parents, so we are also available via email – addresses at the end of this presentation.</a:t>
            </a:r>
          </a:p>
          <a:p>
            <a:pPr marL="228600" lvl="0" indent="-228600" algn="l" rtl="0">
              <a:lnSpc>
                <a:spcPct val="120000"/>
              </a:lnSpc>
              <a:spcBef>
                <a:spcPts val="1000"/>
              </a:spcBef>
              <a:spcAft>
                <a:spcPts val="0"/>
              </a:spcAft>
              <a:buClr>
                <a:schemeClr val="dk1"/>
              </a:buClr>
              <a:buSzPts val="1800"/>
              <a:buChar char="•"/>
            </a:pPr>
            <a:endParaRPr sz="2600" dirty="0">
              <a:latin typeface="Comic Sans MS" panose="030F0702030302020204" pitchFamily="66" charset="0"/>
              <a:ea typeface="Comic Sans MS"/>
              <a:cs typeface="Comic Sans MS"/>
              <a:sym typeface="Comic Sans MS"/>
            </a:endParaRPr>
          </a:p>
          <a:p>
            <a:pPr marL="228600" lvl="0" indent="-228600" algn="l" rtl="0">
              <a:lnSpc>
                <a:spcPct val="120000"/>
              </a:lnSpc>
              <a:spcBef>
                <a:spcPts val="100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Curriculum overviews are sent out at the beginning of each half term.</a:t>
            </a:r>
          </a:p>
          <a:p>
            <a:pPr marL="228600" lvl="0" indent="-228600" algn="l" rtl="0">
              <a:lnSpc>
                <a:spcPct val="120000"/>
              </a:lnSpc>
              <a:spcBef>
                <a:spcPts val="1000"/>
              </a:spcBef>
              <a:spcAft>
                <a:spcPts val="0"/>
              </a:spcAft>
              <a:buClr>
                <a:schemeClr val="dk1"/>
              </a:buClr>
              <a:buSzPts val="1800"/>
              <a:buChar char="•"/>
            </a:pPr>
            <a:endParaRPr sz="2600" dirty="0">
              <a:latin typeface="Comic Sans MS" panose="030F0702030302020204" pitchFamily="66" charset="0"/>
            </a:endParaRPr>
          </a:p>
          <a:p>
            <a:pPr marL="228600" lvl="0" indent="-228600" algn="l" rtl="0">
              <a:lnSpc>
                <a:spcPct val="120000"/>
              </a:lnSpc>
              <a:spcBef>
                <a:spcPts val="100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In addition, we have a newsletter which goes out by email every two weeks to keep you up to date with what we have been doing.</a:t>
            </a:r>
          </a:p>
          <a:p>
            <a:pPr marL="0" lvl="0" indent="0" algn="l" rtl="0">
              <a:lnSpc>
                <a:spcPct val="120000"/>
              </a:lnSpc>
              <a:spcBef>
                <a:spcPts val="1000"/>
              </a:spcBef>
              <a:spcAft>
                <a:spcPts val="0"/>
              </a:spcAft>
              <a:buClr>
                <a:schemeClr val="dk1"/>
              </a:buClr>
              <a:buSzPts val="1800"/>
              <a:buNone/>
            </a:pPr>
            <a:endParaRPr sz="2600" dirty="0">
              <a:latin typeface="Comic Sans MS" panose="030F0702030302020204" pitchFamily="66" charset="0"/>
            </a:endParaRPr>
          </a:p>
          <a:p>
            <a:pPr marL="228600" lvl="0" indent="-228600" algn="l" rtl="0">
              <a:lnSpc>
                <a:spcPct val="120000"/>
              </a:lnSpc>
              <a:spcBef>
                <a:spcPts val="1000"/>
              </a:spcBef>
              <a:spcAft>
                <a:spcPts val="0"/>
              </a:spcAft>
              <a:buClr>
                <a:schemeClr val="dk1"/>
              </a:buClr>
              <a:buSzPts val="1800"/>
              <a:buChar char="•"/>
            </a:pPr>
            <a:r>
              <a:rPr lang="en-GB" sz="2600" dirty="0">
                <a:latin typeface="Comic Sans MS" panose="030F0702030302020204" pitchFamily="66" charset="0"/>
                <a:ea typeface="Comic Sans MS"/>
                <a:cs typeface="Comic Sans MS"/>
                <a:sym typeface="Comic Sans MS"/>
              </a:rPr>
              <a:t>Don’t forget to watch out for the frequent whole school newsletter too.</a:t>
            </a:r>
          </a:p>
          <a:p>
            <a:pPr marL="0" lvl="0" indent="0" algn="l" rtl="0">
              <a:lnSpc>
                <a:spcPct val="90000"/>
              </a:lnSpc>
              <a:spcBef>
                <a:spcPts val="1000"/>
              </a:spcBef>
              <a:spcAft>
                <a:spcPts val="0"/>
              </a:spcAft>
              <a:buClr>
                <a:schemeClr val="dk1"/>
              </a:buClr>
              <a:buSzPts val="1800"/>
              <a:buNone/>
            </a:pPr>
            <a:endParaRPr dirty="0"/>
          </a:p>
        </p:txBody>
      </p:sp>
      <p:pic>
        <p:nvPicPr>
          <p:cNvPr id="127" name="Google Shape;127;p5"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28" name="Google Shape;128;p5"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3676a75273_0_16"/>
          <p:cNvSpPr txBox="1">
            <a:spLocks noGrp="1"/>
          </p:cNvSpPr>
          <p:nvPr>
            <p:ph type="title"/>
          </p:nvPr>
        </p:nvSpPr>
        <p:spPr>
          <a:xfrm>
            <a:off x="732935" y="-18163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Home School Agreement</a:t>
            </a:r>
            <a:endParaRPr dirty="0"/>
          </a:p>
        </p:txBody>
      </p:sp>
      <p:pic>
        <p:nvPicPr>
          <p:cNvPr id="146" name="Google Shape;146;g13676a75273_0_16"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47" name="Google Shape;147;g13676a75273_0_16"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pic>
        <p:nvPicPr>
          <p:cNvPr id="148" name="Google Shape;148;g13676a75273_0_16"/>
          <p:cNvPicPr preferRelativeResize="0"/>
          <p:nvPr/>
        </p:nvPicPr>
        <p:blipFill rotWithShape="1">
          <a:blip r:embed="rId5">
            <a:alphaModFix/>
          </a:blip>
          <a:srcRect/>
          <a:stretch/>
        </p:blipFill>
        <p:spPr>
          <a:xfrm>
            <a:off x="3761296" y="935160"/>
            <a:ext cx="4751108" cy="59228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Rectangle 16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4" name="Google Shape;154;g13676a75273_0_8"/>
          <p:cNvSpPr txBox="1">
            <a:spLocks noGrp="1"/>
          </p:cNvSpPr>
          <p:nvPr>
            <p:ph type="title"/>
          </p:nvPr>
        </p:nvSpPr>
        <p:spPr>
          <a:xfrm>
            <a:off x="1047280" y="759805"/>
            <a:ext cx="1030652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800"/>
              <a:buFont typeface="Comic Sans MS"/>
              <a:buNone/>
            </a:pPr>
            <a:r>
              <a:rPr lang="en-GB" sz="4000">
                <a:solidFill>
                  <a:srgbClr val="FFFFFF"/>
                </a:solidFill>
                <a:latin typeface="Comic Sans MS"/>
                <a:ea typeface="Comic Sans MS"/>
                <a:cs typeface="Comic Sans MS"/>
                <a:sym typeface="Comic Sans MS"/>
              </a:rPr>
              <a:t>Uniform</a:t>
            </a:r>
            <a:endParaRPr lang="en-GB" sz="4000">
              <a:solidFill>
                <a:srgbClr val="FFFFFF"/>
              </a:solidFill>
            </a:endParaRPr>
          </a:p>
        </p:txBody>
      </p:sp>
      <p:sp>
        <p:nvSpPr>
          <p:cNvPr id="155" name="Google Shape;155;g13676a75273_0_8"/>
          <p:cNvSpPr txBox="1">
            <a:spLocks noGrp="1"/>
          </p:cNvSpPr>
          <p:nvPr>
            <p:ph type="body" idx="1"/>
          </p:nvPr>
        </p:nvSpPr>
        <p:spPr>
          <a:xfrm>
            <a:off x="1424904" y="2494450"/>
            <a:ext cx="6022271" cy="3563159"/>
          </a:xfrm>
          <a:prstGeom prst="rect">
            <a:avLst/>
          </a:prstGeom>
        </p:spPr>
        <p:txBody>
          <a:bodyPr spcFirstLastPara="1" lIns="91425" tIns="45700" rIns="91425" bIns="45700" anchorCtr="0">
            <a:noAutofit/>
          </a:bodyPr>
          <a:lstStyle/>
          <a:p>
            <a:pPr marL="228600" lvl="0" indent="-228600" rtl="0">
              <a:spcBef>
                <a:spcPts val="1000"/>
              </a:spcBef>
              <a:spcAft>
                <a:spcPts val="0"/>
              </a:spcAft>
              <a:buSzPts val="1800"/>
              <a:buChar char="•"/>
            </a:pPr>
            <a:r>
              <a:rPr lang="en-GB" altLang="en-US" sz="1400" dirty="0">
                <a:latin typeface="Comic Sans MS" panose="030F0702030302020204" pitchFamily="66" charset="0"/>
              </a:rPr>
              <a:t>Smart school uniform must be worn</a:t>
            </a:r>
          </a:p>
          <a:p>
            <a:pPr marL="228600" lvl="0" indent="-228600" rtl="0">
              <a:spcBef>
                <a:spcPts val="1000"/>
              </a:spcBef>
              <a:spcAft>
                <a:spcPts val="0"/>
              </a:spcAft>
              <a:buSzPts val="1800"/>
              <a:buChar char="•"/>
            </a:pPr>
            <a:endParaRPr lang="en-GB" altLang="en-US" sz="1400" dirty="0">
              <a:latin typeface="Comic Sans MS" panose="030F0702030302020204" pitchFamily="66" charset="0"/>
            </a:endParaRPr>
          </a:p>
          <a:p>
            <a:pPr marL="228600" lvl="0" indent="-228600" rtl="0">
              <a:spcBef>
                <a:spcPts val="1000"/>
              </a:spcBef>
              <a:spcAft>
                <a:spcPts val="0"/>
              </a:spcAft>
              <a:buSzPts val="1800"/>
              <a:buChar char="•"/>
            </a:pPr>
            <a:r>
              <a:rPr lang="en-GB" altLang="en-US" sz="1400" dirty="0">
                <a:latin typeface="Comic Sans MS" panose="030F0702030302020204" pitchFamily="66" charset="0"/>
              </a:rPr>
              <a:t>School shoes are an expectation – even in the summer term</a:t>
            </a:r>
          </a:p>
          <a:p>
            <a:pPr marL="0" lvl="0" indent="0" rtl="0">
              <a:spcBef>
                <a:spcPts val="1000"/>
              </a:spcBef>
              <a:spcAft>
                <a:spcPts val="0"/>
              </a:spcAft>
              <a:buSzPts val="1800"/>
              <a:buNone/>
            </a:pPr>
            <a:endParaRPr lang="en-GB" altLang="en-US" sz="1400" dirty="0">
              <a:latin typeface="Comic Sans MS" panose="030F0702030302020204" pitchFamily="66" charset="0"/>
            </a:endParaRPr>
          </a:p>
          <a:p>
            <a:pPr marL="228600" indent="-228600"/>
            <a:r>
              <a:rPr lang="en-GB" sz="1400" dirty="0">
                <a:highlight>
                  <a:schemeClr val="lt1"/>
                </a:highlight>
                <a:latin typeface="Comic Sans MS" panose="030F0702030302020204" pitchFamily="66" charset="0"/>
              </a:rPr>
              <a:t>Fully labelled</a:t>
            </a:r>
          </a:p>
          <a:p>
            <a:pPr marL="228600" indent="-228600"/>
            <a:endParaRPr lang="en-GB" sz="1400" dirty="0">
              <a:highlight>
                <a:schemeClr val="lt1"/>
              </a:highlight>
              <a:latin typeface="Comic Sans MS" panose="030F0702030302020204" pitchFamily="66" charset="0"/>
            </a:endParaRPr>
          </a:p>
          <a:p>
            <a:pPr marL="228600" indent="-228600"/>
            <a:r>
              <a:rPr lang="en-GB" sz="1400" dirty="0">
                <a:highlight>
                  <a:schemeClr val="lt1"/>
                </a:highlight>
                <a:latin typeface="Comic Sans MS" panose="030F0702030302020204" pitchFamily="66" charset="0"/>
              </a:rPr>
              <a:t>A small keyring on book bags can be useful – only book bags to be brought to school. Please avoid large backpacks as there is no room in the mobile cloakroom. (Children will be asked to keep these on the ‘Secret Island’.)</a:t>
            </a:r>
          </a:p>
          <a:p>
            <a:pPr marL="0" indent="0">
              <a:buNone/>
            </a:pPr>
            <a:endParaRPr lang="en-GB" sz="1400" dirty="0">
              <a:highlight>
                <a:schemeClr val="lt1"/>
              </a:highlight>
              <a:latin typeface="Comic Sans MS" panose="030F0702030302020204" pitchFamily="66" charset="0"/>
            </a:endParaRPr>
          </a:p>
          <a:p>
            <a:pPr marL="228600" lvl="0" indent="-228600" rtl="0">
              <a:spcBef>
                <a:spcPts val="1000"/>
              </a:spcBef>
              <a:spcAft>
                <a:spcPts val="0"/>
              </a:spcAft>
              <a:buSzPts val="1800"/>
              <a:buChar char="•"/>
            </a:pPr>
            <a:r>
              <a:rPr lang="en-GB" sz="1400" dirty="0">
                <a:highlight>
                  <a:schemeClr val="lt1"/>
                </a:highlight>
                <a:latin typeface="Comic Sans MS" panose="030F0702030302020204" pitchFamily="66" charset="0"/>
              </a:rPr>
              <a:t>Long hair must be tied back</a:t>
            </a:r>
          </a:p>
          <a:p>
            <a:pPr marL="0" lvl="0" indent="0" rtl="0">
              <a:spcBef>
                <a:spcPts val="1000"/>
              </a:spcBef>
              <a:spcAft>
                <a:spcPts val="0"/>
              </a:spcAft>
              <a:buSzPts val="1800"/>
              <a:buNone/>
            </a:pPr>
            <a:endParaRPr lang="en-GB" sz="1400" dirty="0">
              <a:highlight>
                <a:schemeClr val="lt1"/>
              </a:highlight>
              <a:latin typeface="Comic Sans MS" panose="030F0702030302020204" pitchFamily="66" charset="0"/>
            </a:endParaRPr>
          </a:p>
          <a:p>
            <a:pPr marL="228600" lvl="0" indent="-228600" rtl="0">
              <a:spcBef>
                <a:spcPts val="1000"/>
              </a:spcBef>
              <a:spcAft>
                <a:spcPts val="0"/>
              </a:spcAft>
              <a:buSzPts val="1800"/>
              <a:buChar char="•"/>
            </a:pPr>
            <a:r>
              <a:rPr lang="en-GB" sz="1400" dirty="0">
                <a:highlight>
                  <a:schemeClr val="lt1"/>
                </a:highlight>
                <a:latin typeface="Comic Sans MS" panose="030F0702030302020204" pitchFamily="66" charset="0"/>
              </a:rPr>
              <a:t>No large hairbands - school colours </a:t>
            </a:r>
          </a:p>
        </p:txBody>
      </p:sp>
      <p:pic>
        <p:nvPicPr>
          <p:cNvPr id="156" name="Google Shape;156;g13676a75273_0_8" descr="Image result for burgundy school uniform transparent background"/>
          <p:cNvPicPr preferRelativeResize="0"/>
          <p:nvPr/>
        </p:nvPicPr>
        <p:blipFill rotWithShape="1">
          <a:blip r:embed="rId3">
            <a:alphaModFix/>
          </a:blip>
          <a:srcRect/>
          <a:stretch/>
        </p:blipFill>
        <p:spPr>
          <a:xfrm>
            <a:off x="7568509" y="3117851"/>
            <a:ext cx="4213781" cy="2263171"/>
          </a:xfrm>
          <a:prstGeom prst="rect">
            <a:avLst/>
          </a:prstGeom>
          <a:noFill/>
          <a:ln>
            <a:noFill/>
          </a:ln>
        </p:spPr>
      </p:pic>
      <p:pic>
        <p:nvPicPr>
          <p:cNvPr id="157" name="Google Shape;157;g13676a75273_0_8" descr="Image result for southridge first school logo"/>
          <p:cNvPicPr preferRelativeResize="0"/>
          <p:nvPr/>
        </p:nvPicPr>
        <p:blipFill rotWithShape="1">
          <a:blip r:embed="rId4"/>
          <a:srcRect b="18146"/>
          <a:stretch/>
        </p:blipFill>
        <p:spPr>
          <a:xfrm>
            <a:off x="8743518" y="120134"/>
            <a:ext cx="4802404" cy="257261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PE</a:t>
            </a:r>
            <a:endParaRPr dirty="0"/>
          </a:p>
        </p:txBody>
      </p:sp>
      <p:sp>
        <p:nvSpPr>
          <p:cNvPr id="164" name="Google Shape;164;p6"/>
          <p:cNvSpPr txBox="1">
            <a:spLocks noGrp="1"/>
          </p:cNvSpPr>
          <p:nvPr>
            <p:ph type="body" idx="1"/>
          </p:nvPr>
        </p:nvSpPr>
        <p:spPr>
          <a:xfrm>
            <a:off x="838200" y="1552650"/>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dirty="0">
                <a:latin typeface="Comic Sans MS"/>
                <a:ea typeface="Comic Sans MS"/>
                <a:cs typeface="Comic Sans MS"/>
                <a:sym typeface="Comic Sans MS"/>
              </a:rPr>
              <a:t>We are timetabled to have two PE lessons per week although this may, from time to time, be changed due to events in school and the British weather. We will let you know our PE days at the start of next term.</a:t>
            </a:r>
            <a:endParaRPr dirty="0"/>
          </a:p>
          <a:p>
            <a:pPr marL="228600" indent="-228600"/>
            <a:r>
              <a:rPr lang="en-GB" sz="1800" dirty="0">
                <a:latin typeface="Comic Sans MS"/>
                <a:ea typeface="Comic Sans MS"/>
                <a:cs typeface="Comic Sans MS"/>
                <a:sym typeface="Comic Sans MS"/>
              </a:rPr>
              <a:t>PE bags are to be kept in school with all items CLEARLY labelled.</a:t>
            </a:r>
            <a:r>
              <a:rPr lang="en-GB" sz="1800" dirty="0">
                <a:latin typeface="Comic Sans MS" panose="030F0702030302020204" pitchFamily="66" charset="0"/>
                <a:ea typeface="Comic Sans MS"/>
                <a:cs typeface="Comic Sans MS"/>
                <a:sym typeface="Comic Sans MS"/>
              </a:rPr>
              <a:t> </a:t>
            </a:r>
            <a:r>
              <a:rPr lang="en-GB" altLang="en-US" sz="1800" dirty="0">
                <a:latin typeface="Comic Sans MS" panose="030F0702030302020204" pitchFamily="66" charset="0"/>
              </a:rPr>
              <a:t>(New smaller back packs are available from Anne Thomas in Whitley Bay.)</a:t>
            </a:r>
            <a:r>
              <a:rPr lang="en-GB" sz="1800" dirty="0">
                <a:latin typeface="Comic Sans MS" panose="030F0702030302020204" pitchFamily="66" charset="0"/>
                <a:ea typeface="Comic Sans MS"/>
                <a:cs typeface="Comic Sans MS"/>
                <a:sym typeface="Comic Sans MS"/>
              </a:rPr>
              <a:t> </a:t>
            </a:r>
            <a:endParaRPr sz="1800" dirty="0">
              <a:latin typeface="Comic Sans MS" panose="030F0702030302020204" pitchFamily="66" charset="0"/>
              <a:ea typeface="Comic Sans MS"/>
              <a:cs typeface="Comic Sans MS"/>
              <a:sym typeface="Comic Sans MS"/>
            </a:endParaRPr>
          </a:p>
          <a:p>
            <a:pPr marL="228600" lvl="0" indent="-228600" algn="l" rtl="0">
              <a:lnSpc>
                <a:spcPct val="90000"/>
              </a:lnSpc>
              <a:spcBef>
                <a:spcPts val="1000"/>
              </a:spcBef>
              <a:spcAft>
                <a:spcPts val="0"/>
              </a:spcAft>
              <a:buSzPts val="1800"/>
              <a:buFont typeface="Comic Sans MS"/>
              <a:buChar char="•"/>
            </a:pPr>
            <a:r>
              <a:rPr lang="en-GB" sz="1800" dirty="0">
                <a:latin typeface="Comic Sans MS"/>
                <a:ea typeface="Comic Sans MS"/>
                <a:cs typeface="Comic Sans MS"/>
                <a:sym typeface="Comic Sans MS"/>
              </a:rPr>
              <a:t>Jogging trousers or leggings will be needed for outdoor PE lessons. Trainers are also recommended for our Daily Mile.</a:t>
            </a:r>
            <a:endParaRPr sz="1800" dirty="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No earrings or jewellery should be worn for PE. </a:t>
            </a:r>
            <a:endParaRPr dirty="0"/>
          </a:p>
        </p:txBody>
      </p:sp>
      <p:pic>
        <p:nvPicPr>
          <p:cNvPr id="165" name="Google Shape;165;p6" descr="Image result for burgundy school uniform transparent background"/>
          <p:cNvPicPr preferRelativeResize="0"/>
          <p:nvPr/>
        </p:nvPicPr>
        <p:blipFill rotWithShape="1">
          <a:blip r:embed="rId3">
            <a:alphaModFix/>
          </a:blip>
          <a:srcRect/>
          <a:stretch/>
        </p:blipFill>
        <p:spPr>
          <a:xfrm>
            <a:off x="9594997" y="155026"/>
            <a:ext cx="2523496" cy="1261748"/>
          </a:xfrm>
          <a:prstGeom prst="rect">
            <a:avLst/>
          </a:prstGeom>
          <a:noFill/>
          <a:ln>
            <a:noFill/>
          </a:ln>
        </p:spPr>
      </p:pic>
      <p:pic>
        <p:nvPicPr>
          <p:cNvPr id="166" name="Google Shape;166;p6"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12" name="Picture 5" descr="SAM_0800">
            <a:extLst>
              <a:ext uri="{FF2B5EF4-FFF2-40B4-BE49-F238E27FC236}">
                <a16:creationId xmlns:a16="http://schemas.microsoft.com/office/drawing/2014/main" id="{2679C3EB-61D7-22BC-58A5-F2D76B9DD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055" y="4012677"/>
            <a:ext cx="3644213" cy="273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3230113">
            <a:extLst>
              <a:ext uri="{FF2B5EF4-FFF2-40B4-BE49-F238E27FC236}">
                <a16:creationId xmlns:a16="http://schemas.microsoft.com/office/drawing/2014/main" id="{BF4263E5-1F96-2550-D6EC-641A9BACE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7900" y="3728250"/>
            <a:ext cx="3815520" cy="28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7"/>
          <p:cNvPicPr preferRelativeResize="0"/>
          <p:nvPr/>
        </p:nvPicPr>
        <p:blipFill rotWithShape="1">
          <a:blip r:embed="rId3">
            <a:alphaModFix/>
          </a:blip>
          <a:srcRect/>
          <a:stretch/>
        </p:blipFill>
        <p:spPr>
          <a:xfrm rot="10583467">
            <a:off x="8093126" y="4681182"/>
            <a:ext cx="2101751" cy="1576313"/>
          </a:xfrm>
          <a:prstGeom prst="rect">
            <a:avLst/>
          </a:prstGeom>
          <a:noFill/>
          <a:ln>
            <a:noFill/>
          </a:ln>
        </p:spPr>
      </p:pic>
      <p:sp>
        <p:nvSpPr>
          <p:cNvPr id="179" name="Google Shape;179;p7"/>
          <p:cNvSpPr txBox="1">
            <a:spLocks noGrp="1"/>
          </p:cNvSpPr>
          <p:nvPr>
            <p:ph type="title"/>
          </p:nvPr>
        </p:nvSpPr>
        <p:spPr>
          <a:xfrm>
            <a:off x="838200" y="-2906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dirty="0">
                <a:latin typeface="Comic Sans MS"/>
                <a:ea typeface="Comic Sans MS"/>
                <a:cs typeface="Comic Sans MS"/>
                <a:sym typeface="Comic Sans MS"/>
              </a:rPr>
              <a:t>Reading</a:t>
            </a:r>
            <a:endParaRPr lang="en-GB" dirty="0"/>
          </a:p>
        </p:txBody>
      </p:sp>
      <p:sp>
        <p:nvSpPr>
          <p:cNvPr id="180" name="Google Shape;180;p7"/>
          <p:cNvSpPr txBox="1">
            <a:spLocks noGrp="1"/>
          </p:cNvSpPr>
          <p:nvPr>
            <p:ph type="body" idx="1"/>
          </p:nvPr>
        </p:nvSpPr>
        <p:spPr>
          <a:xfrm>
            <a:off x="1257370" y="890283"/>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700" dirty="0">
                <a:latin typeface="Comic Sans MS" panose="030F0702030302020204" pitchFamily="66" charset="0"/>
                <a:ea typeface="Comic Sans MS"/>
                <a:cs typeface="Comic Sans MS"/>
                <a:sym typeface="Comic Sans MS"/>
              </a:rPr>
              <a:t>Reading book bags to come to school EVERY DAY.</a:t>
            </a:r>
            <a:endParaRPr lang="en-US" sz="1700" dirty="0">
              <a:latin typeface="Comic Sans MS" panose="030F0702030302020204" pitchFamily="66" charset="0"/>
            </a:endParaRPr>
          </a:p>
          <a:p>
            <a:pPr marL="228600" lvl="0" indent="-228600" algn="l" rtl="0">
              <a:lnSpc>
                <a:spcPct val="90000"/>
              </a:lnSpc>
              <a:spcBef>
                <a:spcPts val="1000"/>
              </a:spcBef>
              <a:spcAft>
                <a:spcPts val="0"/>
              </a:spcAft>
              <a:buClr>
                <a:schemeClr val="dk1"/>
              </a:buClr>
              <a:buSzPts val="1800"/>
              <a:buChar char="•"/>
            </a:pPr>
            <a:r>
              <a:rPr lang="en-US" sz="1700" dirty="0">
                <a:latin typeface="Comic Sans MS" panose="030F0702030302020204" pitchFamily="66" charset="0"/>
                <a:ea typeface="Comic Sans MS"/>
                <a:cs typeface="Comic Sans MS"/>
                <a:sym typeface="Comic Sans MS"/>
              </a:rPr>
              <a:t>Space is at a premium and so we ask that the children use book bags rather than bulky backpacks.</a:t>
            </a:r>
            <a:endParaRPr lang="en-US" sz="1700" dirty="0">
              <a:latin typeface="Comic Sans MS" panose="030F0702030302020204" pitchFamily="66" charset="0"/>
            </a:endParaRPr>
          </a:p>
          <a:p>
            <a:pPr marL="228600" lvl="0" indent="-228600" algn="l" rtl="0">
              <a:lnSpc>
                <a:spcPct val="90000"/>
              </a:lnSpc>
              <a:spcBef>
                <a:spcPts val="1000"/>
              </a:spcBef>
              <a:spcAft>
                <a:spcPts val="0"/>
              </a:spcAft>
              <a:buClr>
                <a:schemeClr val="dk1"/>
              </a:buClr>
              <a:buSzPts val="1800"/>
              <a:buChar char="•"/>
            </a:pPr>
            <a:r>
              <a:rPr lang="en-US" sz="1700" dirty="0">
                <a:latin typeface="Comic Sans MS" panose="030F0702030302020204" pitchFamily="66" charset="0"/>
                <a:ea typeface="Comic Sans MS"/>
                <a:cs typeface="Comic Sans MS"/>
                <a:sym typeface="Comic Sans MS"/>
              </a:rPr>
              <a:t>In Year 4 we work hard to encourage children to develop a love of reading through our reading challenge early in September.</a:t>
            </a:r>
          </a:p>
          <a:p>
            <a:pPr marL="228600" lvl="0" indent="-228600" algn="l" rtl="0">
              <a:lnSpc>
                <a:spcPct val="90000"/>
              </a:lnSpc>
              <a:spcBef>
                <a:spcPts val="1000"/>
              </a:spcBef>
              <a:spcAft>
                <a:spcPts val="0"/>
              </a:spcAft>
              <a:buClr>
                <a:schemeClr val="dk1"/>
              </a:buClr>
              <a:buSzPts val="1800"/>
              <a:buChar char="•"/>
            </a:pPr>
            <a:r>
              <a:rPr lang="en-US" sz="1700" dirty="0">
                <a:latin typeface="Comic Sans MS" panose="030F0702030302020204" pitchFamily="66" charset="0"/>
                <a:ea typeface="Comic Sans MS"/>
                <a:cs typeface="Comic Sans MS"/>
                <a:sym typeface="Comic Sans MS"/>
              </a:rPr>
              <a:t>In addition to this, we read daily to the children from a range of children’s books and authors.</a:t>
            </a:r>
          </a:p>
          <a:p>
            <a:pPr marL="228600" indent="-228600"/>
            <a:r>
              <a:rPr lang="en-GB" altLang="en-US" sz="1700" dirty="0">
                <a:latin typeface="Comic Sans MS" panose="030F0702030302020204" pitchFamily="66" charset="0"/>
              </a:rPr>
              <a:t>The reading challenge – After children complete a series of 5 tasks, they then receive a certificate and a book. (Tasks vary from creating a new front cover to writing a series of quiz questions.)</a:t>
            </a:r>
          </a:p>
          <a:p>
            <a:pPr marL="228600" indent="-228600"/>
            <a:r>
              <a:rPr lang="en-GB" altLang="en-US" sz="1700" dirty="0">
                <a:latin typeface="Comic Sans MS" panose="030F0702030302020204" pitchFamily="66" charset="0"/>
              </a:rPr>
              <a:t>On a given day they will read their guided reading book with their group, with specific teaching from the teacher. </a:t>
            </a:r>
          </a:p>
          <a:p>
            <a:pPr marL="228600" indent="-228600"/>
            <a:r>
              <a:rPr lang="en-GB" altLang="en-US" sz="1700" dirty="0">
                <a:latin typeface="Comic Sans MS" panose="030F0702030302020204" pitchFamily="66" charset="0"/>
              </a:rPr>
              <a:t>A parental signature each week is much appreciated.</a:t>
            </a:r>
          </a:p>
          <a:p>
            <a:pPr marL="228600" indent="-228600"/>
            <a:r>
              <a:rPr lang="en-US" altLang="en-US" sz="1700" dirty="0">
                <a:latin typeface="Comic Sans MS" panose="030F0702030302020204" pitchFamily="66" charset="0"/>
              </a:rPr>
              <a:t>The link provides a useful list of appropriate reading books for Year 4.                               </a:t>
            </a:r>
          </a:p>
          <a:p>
            <a:pPr marL="0" indent="0">
              <a:buNone/>
            </a:pPr>
            <a:r>
              <a:rPr lang="en-US" altLang="en-US" sz="1700" dirty="0">
                <a:latin typeface="Comic Sans MS" panose="030F0702030302020204" pitchFamily="66" charset="0"/>
              </a:rPr>
              <a:t>     </a:t>
            </a:r>
            <a:r>
              <a:rPr lang="en-US" altLang="en-US" sz="1700" dirty="0">
                <a:latin typeface="Comic Sans MS" panose="030F0702030302020204" pitchFamily="66" charset="0"/>
                <a:hlinkClick r:id="rId4"/>
              </a:rPr>
              <a:t>http://www.booksfortopics.com/year-4</a:t>
            </a:r>
            <a:endParaRPr lang="en-US" altLang="en-US" sz="1700" dirty="0">
              <a:latin typeface="Comic Sans MS" panose="030F0702030302020204" pitchFamily="66" charset="0"/>
            </a:endParaRPr>
          </a:p>
          <a:p>
            <a:pPr marL="0" indent="0">
              <a:buNone/>
            </a:pPr>
            <a:r>
              <a:rPr lang="en-US" altLang="en-US" sz="1700" dirty="0">
                <a:latin typeface="Comic Sans MS" panose="030F0702030302020204" pitchFamily="66" charset="0"/>
              </a:rPr>
              <a:t> </a:t>
            </a:r>
          </a:p>
          <a:p>
            <a:pPr marL="0" indent="0">
              <a:buNone/>
            </a:pPr>
            <a:endParaRPr lang="en-US" altLang="en-US" sz="1700" dirty="0">
              <a:latin typeface="Comic Sans MS" panose="030F0702030302020204" pitchFamily="66" charset="0"/>
            </a:endParaRPr>
          </a:p>
          <a:p>
            <a:pPr marL="228600" indent="-228600"/>
            <a:endParaRPr lang="en-GB" altLang="en-US" sz="1700" dirty="0">
              <a:latin typeface="Comic Sans MS" panose="030F0702030302020204" pitchFamily="66" charset="0"/>
            </a:endParaRPr>
          </a:p>
          <a:p>
            <a:pPr marL="228600" indent="-228600"/>
            <a:endParaRPr lang="en-GB" altLang="en-US" sz="1800" dirty="0">
              <a:latin typeface="Comic Sans MS" panose="030F0702030302020204" pitchFamily="66" charset="0"/>
            </a:endParaRPr>
          </a:p>
          <a:p>
            <a:pPr marL="228600" lvl="0" indent="-228600" algn="l" rtl="0">
              <a:lnSpc>
                <a:spcPct val="90000"/>
              </a:lnSpc>
              <a:spcBef>
                <a:spcPts val="1000"/>
              </a:spcBef>
              <a:spcAft>
                <a:spcPts val="0"/>
              </a:spcAft>
              <a:buClr>
                <a:schemeClr val="dk1"/>
              </a:buClr>
              <a:buSzPts val="1800"/>
              <a:buChar char="•"/>
            </a:pPr>
            <a:endParaRPr lang="en-US" dirty="0">
              <a:latin typeface="Comic Sans MS" panose="030F0702030302020204" pitchFamily="66" charset="0"/>
            </a:endParaRPr>
          </a:p>
          <a:p>
            <a:pPr marL="228600" lvl="0" indent="-114300" algn="l" rtl="0">
              <a:lnSpc>
                <a:spcPct val="90000"/>
              </a:lnSpc>
              <a:spcBef>
                <a:spcPts val="1000"/>
              </a:spcBef>
              <a:spcAft>
                <a:spcPts val="0"/>
              </a:spcAft>
              <a:buClr>
                <a:schemeClr val="dk1"/>
              </a:buClr>
              <a:buSzPts val="1800"/>
              <a:buNone/>
            </a:pPr>
            <a:endParaRPr lang="en-US" sz="1800" i="1" dirty="0">
              <a:solidFill>
                <a:schemeClr val="hlink"/>
              </a:solidFill>
              <a:latin typeface="Comic Sans MS" panose="030F0702030302020204" pitchFamily="66" charset="0"/>
              <a:ea typeface="Comic Sans MS"/>
              <a:cs typeface="Comic Sans MS"/>
              <a:sym typeface="Comic Sans MS"/>
            </a:endParaRPr>
          </a:p>
          <a:p>
            <a:pPr marL="228600" lvl="0" indent="-114300" algn="l" rtl="0">
              <a:lnSpc>
                <a:spcPct val="90000"/>
              </a:lnSpc>
              <a:spcBef>
                <a:spcPts val="1000"/>
              </a:spcBef>
              <a:spcAft>
                <a:spcPts val="0"/>
              </a:spcAft>
              <a:buClr>
                <a:schemeClr val="dk1"/>
              </a:buClr>
              <a:buSzPts val="1800"/>
              <a:buNone/>
            </a:pPr>
            <a:endParaRPr lang="en-US" sz="1800" i="1" dirty="0">
              <a:latin typeface="Comic Sans MS"/>
              <a:ea typeface="Comic Sans MS"/>
              <a:cs typeface="Comic Sans MS"/>
              <a:sym typeface="Comic Sans MS"/>
            </a:endParaRPr>
          </a:p>
        </p:txBody>
      </p:sp>
      <p:pic>
        <p:nvPicPr>
          <p:cNvPr id="181" name="Google Shape;181;p7" descr="Image result for burgundy school uniform transparent background"/>
          <p:cNvPicPr preferRelativeResize="0"/>
          <p:nvPr/>
        </p:nvPicPr>
        <p:blipFill rotWithShape="1">
          <a:blip r:embed="rId5">
            <a:alphaModFix/>
          </a:blip>
          <a:srcRect/>
          <a:stretch/>
        </p:blipFill>
        <p:spPr>
          <a:xfrm>
            <a:off x="9775596" y="218224"/>
            <a:ext cx="2244954" cy="865858"/>
          </a:xfrm>
          <a:prstGeom prst="rect">
            <a:avLst/>
          </a:prstGeom>
          <a:noFill/>
          <a:ln>
            <a:noFill/>
          </a:ln>
        </p:spPr>
      </p:pic>
      <p:pic>
        <p:nvPicPr>
          <p:cNvPr id="182" name="Google Shape;182;p7" descr="Image result for southridge first school logo"/>
          <p:cNvPicPr preferRelativeResize="0"/>
          <p:nvPr/>
        </p:nvPicPr>
        <p:blipFill rotWithShape="1">
          <a:blip r:embed="rId6">
            <a:alphaModFix/>
          </a:blip>
          <a:srcRect b="18143"/>
          <a:stretch/>
        </p:blipFill>
        <p:spPr>
          <a:xfrm>
            <a:off x="-698077" y="112163"/>
            <a:ext cx="3072554" cy="1645994"/>
          </a:xfrm>
          <a:prstGeom prst="rect">
            <a:avLst/>
          </a:prstGeom>
          <a:noFill/>
          <a:ln>
            <a:noFill/>
          </a:ln>
        </p:spPr>
      </p:pic>
      <p:pic>
        <p:nvPicPr>
          <p:cNvPr id="183" name="Google Shape;183;p7"/>
          <p:cNvPicPr preferRelativeResize="0"/>
          <p:nvPr/>
        </p:nvPicPr>
        <p:blipFill rotWithShape="1">
          <a:blip r:embed="rId7">
            <a:alphaModFix/>
          </a:blip>
          <a:srcRect/>
          <a:stretch/>
        </p:blipFill>
        <p:spPr>
          <a:xfrm rot="-798734">
            <a:off x="1375267" y="4924190"/>
            <a:ext cx="2241667" cy="1681250"/>
          </a:xfrm>
          <a:prstGeom prst="rect">
            <a:avLst/>
          </a:prstGeom>
          <a:noFill/>
          <a:ln>
            <a:noFill/>
          </a:ln>
        </p:spPr>
      </p:pic>
      <p:pic>
        <p:nvPicPr>
          <p:cNvPr id="184" name="Google Shape;184;p7"/>
          <p:cNvPicPr preferRelativeResize="0"/>
          <p:nvPr/>
        </p:nvPicPr>
        <p:blipFill rotWithShape="1">
          <a:blip r:embed="rId8">
            <a:alphaModFix/>
          </a:blip>
          <a:srcRect/>
          <a:stretch/>
        </p:blipFill>
        <p:spPr>
          <a:xfrm rot="20203851">
            <a:off x="6220084" y="4843512"/>
            <a:ext cx="2019869" cy="1514902"/>
          </a:xfrm>
          <a:prstGeom prst="rect">
            <a:avLst/>
          </a:prstGeom>
          <a:noFill/>
          <a:ln>
            <a:noFill/>
          </a:ln>
        </p:spPr>
      </p:pic>
      <p:pic>
        <p:nvPicPr>
          <p:cNvPr id="185" name="Google Shape;185;p7"/>
          <p:cNvPicPr preferRelativeResize="0"/>
          <p:nvPr/>
        </p:nvPicPr>
        <p:blipFill rotWithShape="1">
          <a:blip r:embed="rId9">
            <a:alphaModFix/>
          </a:blip>
          <a:srcRect/>
          <a:stretch/>
        </p:blipFill>
        <p:spPr>
          <a:xfrm rot="479268">
            <a:off x="3853477" y="4925537"/>
            <a:ext cx="2210937" cy="1658203"/>
          </a:xfrm>
          <a:prstGeom prst="rect">
            <a:avLst/>
          </a:prstGeom>
          <a:noFill/>
          <a:ln>
            <a:noFill/>
          </a:ln>
        </p:spPr>
      </p:pic>
      <p:pic>
        <p:nvPicPr>
          <p:cNvPr id="2" name="Picture 1">
            <a:extLst>
              <a:ext uri="{FF2B5EF4-FFF2-40B4-BE49-F238E27FC236}">
                <a16:creationId xmlns:a16="http://schemas.microsoft.com/office/drawing/2014/main" id="{62E58BC1-6B0C-019D-C5EF-C43EDF71A86A}"/>
              </a:ext>
            </a:extLst>
          </p:cNvPr>
          <p:cNvPicPr>
            <a:picLocks noChangeAspect="1"/>
          </p:cNvPicPr>
          <p:nvPr/>
        </p:nvPicPr>
        <p:blipFill>
          <a:blip r:embed="rId10"/>
          <a:stretch>
            <a:fillRect/>
          </a:stretch>
        </p:blipFill>
        <p:spPr>
          <a:xfrm>
            <a:off x="10545148" y="3817573"/>
            <a:ext cx="1227822" cy="13771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1878</Words>
  <Application>Microsoft Office PowerPoint</Application>
  <PresentationFormat>Widescreen</PresentationFormat>
  <Paragraphs>225</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Welcome to Year 4 </vt:lpstr>
      <vt:lpstr>The Year 4 Team</vt:lpstr>
      <vt:lpstr>Routines</vt:lpstr>
      <vt:lpstr>Attendance</vt:lpstr>
      <vt:lpstr>Communication</vt:lpstr>
      <vt:lpstr>Home School Agreement</vt:lpstr>
      <vt:lpstr>Uniform</vt:lpstr>
      <vt:lpstr>PE</vt:lpstr>
      <vt:lpstr>Reading</vt:lpstr>
      <vt:lpstr>Spelling</vt:lpstr>
      <vt:lpstr>Maths</vt:lpstr>
      <vt:lpstr>Homework</vt:lpstr>
      <vt:lpstr>Homework</vt:lpstr>
      <vt:lpstr>Middle School</vt:lpstr>
      <vt:lpstr>Whitley Bay Collaborative Open Evenings September 2023</vt:lpstr>
      <vt:lpstr>Which Middle School?</vt:lpstr>
      <vt:lpstr>Science and  Foundation Subjects</vt:lpstr>
      <vt:lpstr>PowerPoint Presentation</vt:lpstr>
      <vt:lpstr>PowerPoint Presentation</vt:lpstr>
      <vt:lpstr>PowerPoint Presentation</vt:lpstr>
      <vt:lpstr>Things to look forward to</vt:lpstr>
      <vt:lpstr>Medicines</vt:lpstr>
      <vt:lpstr>Autumn Term Enrichment</vt:lpstr>
      <vt:lpstr>Finally:-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Home</dc:creator>
  <cp:lastModifiedBy>Sharon Mcintosh</cp:lastModifiedBy>
  <cp:revision>45</cp:revision>
  <cp:lastPrinted>2022-07-14T15:20:09Z</cp:lastPrinted>
  <dcterms:created xsi:type="dcterms:W3CDTF">2018-07-10T18:27:56Z</dcterms:created>
  <dcterms:modified xsi:type="dcterms:W3CDTF">2023-06-21T16:42:49Z</dcterms:modified>
</cp:coreProperties>
</file>